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58" r:id="rId3"/>
    <p:sldId id="259" r:id="rId4"/>
    <p:sldId id="260" r:id="rId5"/>
    <p:sldId id="268" r:id="rId6"/>
    <p:sldId id="261" r:id="rId7"/>
    <p:sldId id="267" r:id="rId8"/>
    <p:sldId id="262" r:id="rId9"/>
    <p:sldId id="263" r:id="rId10"/>
    <p:sldId id="269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92D0-6D85-45B7-B069-661A0641F55D}" type="datetimeFigureOut">
              <a:rPr lang="zh-CN" altLang="en-US" smtClean="0"/>
              <a:t>2015/6/10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247D2-CCEA-45F4-8407-58AB6DBCBC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35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Threshold : 5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47D2-CCEA-45F4-8407-58AB6DBCBC9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74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Threshold : 12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47D2-CCEA-45F4-8407-58AB6DBCBC9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25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47D2-CCEA-45F4-8407-58AB6DBCBC9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30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/>
        </p:nvSpPr>
        <p:spPr bwMode="auto">
          <a:xfrm>
            <a:off x="1422400" y="3429000"/>
            <a:ext cx="9550400" cy="76200"/>
          </a:xfrm>
          <a:prstGeom prst="roundRect">
            <a:avLst>
              <a:gd name="adj" fmla="val 2083"/>
            </a:avLst>
          </a:prstGeom>
          <a:gradFill rotWithShape="0">
            <a:gsLst>
              <a:gs pos="0">
                <a:srgbClr val="910000"/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240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15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8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1" y="1"/>
            <a:ext cx="2791884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"/>
            <a:ext cx="8178800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6248400"/>
            <a:ext cx="46736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zh-CN" altLang="en-US" sz="1800" dirty="0"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1277600" y="6248400"/>
            <a:ext cx="406400" cy="3810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Times New Roman" pitchFamily="-110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"/>
            <a:ext cx="9751484" cy="114141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143001"/>
            <a:ext cx="11173884" cy="48037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1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92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470400" y="6324600"/>
            <a:ext cx="31496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2400">
              <a:ea typeface="MS PGothic" panose="020B0600070205080204" pitchFamily="34" charset="-128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1379200" y="6324600"/>
            <a:ext cx="3048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2400"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295401"/>
            <a:ext cx="5484284" cy="4803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295401"/>
            <a:ext cx="5486400" cy="4803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30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3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9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95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82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35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508001" y="1066801"/>
            <a:ext cx="11173884" cy="30163"/>
            <a:chOff x="240" y="672"/>
            <a:chExt cx="5279" cy="19"/>
          </a:xfrm>
        </p:grpSpPr>
        <p:sp>
          <p:nvSpPr>
            <p:cNvPr id="1033" name="Line 2"/>
            <p:cNvSpPr>
              <a:spLocks noChangeShapeType="1"/>
            </p:cNvSpPr>
            <p:nvPr/>
          </p:nvSpPr>
          <p:spPr bwMode="auto">
            <a:xfrm>
              <a:off x="240" y="672"/>
              <a:ext cx="5280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034" name="Line 3"/>
            <p:cNvSpPr>
              <a:spLocks noChangeShapeType="1"/>
            </p:cNvSpPr>
            <p:nvPr/>
          </p:nvSpPr>
          <p:spPr bwMode="auto">
            <a:xfrm>
              <a:off x="240" y="683"/>
              <a:ext cx="3984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1035" name="Line 4"/>
            <p:cNvSpPr>
              <a:spLocks noChangeShapeType="1"/>
            </p:cNvSpPr>
            <p:nvPr/>
          </p:nvSpPr>
          <p:spPr bwMode="auto">
            <a:xfrm>
              <a:off x="249" y="692"/>
              <a:ext cx="2448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</p:grp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422400" y="6324601"/>
            <a:ext cx="9144000" cy="29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HG Mincho Light J" charset="0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HG Mincho Light J" charset="0"/>
                <a:cs typeface="HG Mincho Light J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HG Mincho Light J" charset="0"/>
                <a:cs typeface="HG Mincho Light J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HG Mincho Light J" charset="0"/>
                <a:cs typeface="HG Mincho Light J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HG Mincho Light J" charset="0"/>
                <a:cs typeface="HG Mincho Light J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HG Mincho Light J" charset="0"/>
                <a:cs typeface="HG Mincho Light J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HG Mincho Light J" charset="0"/>
                <a:cs typeface="HG Mincho Light J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HG Mincho Light J" charset="0"/>
                <a:cs typeface="HG Mincho Light J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HG Mincho Light J" charset="0"/>
                <a:cs typeface="HG Mincho Light J" charset="0"/>
              </a:defRPr>
            </a:lvl9pPr>
          </a:lstStyle>
          <a:p>
            <a:pPr algn="ctr">
              <a:lnSpc>
                <a:spcPct val="91000"/>
              </a:lnSpc>
              <a:buClr>
                <a:srgbClr val="808080"/>
              </a:buClr>
              <a:buSzPct val="58000"/>
              <a:buFont typeface="Times New Roman" charset="0"/>
              <a:buNone/>
              <a:defRPr/>
            </a:pPr>
            <a:r>
              <a:rPr lang="en-GB" sz="1400" smtClean="0">
                <a:solidFill>
                  <a:srgbClr val="808080"/>
                </a:solidFill>
                <a:latin typeface="Comic Sans MS" charset="0"/>
              </a:rPr>
              <a:t>ECE/CSC 506 - Yan Solihin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1074400" y="6324600"/>
            <a:ext cx="609600" cy="30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zh-CN" sz="1400" smtClean="0">
                <a:solidFill>
                  <a:schemeClr val="tx1"/>
                </a:solidFill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oundRect">
            <a:avLst>
              <a:gd name="adj" fmla="val 347"/>
            </a:avLst>
          </a:prstGeom>
          <a:gradFill rotWithShape="0">
            <a:gsLst>
              <a:gs pos="0">
                <a:srgbClr val="910000"/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2400">
              <a:ea typeface="MS PGothic" panose="020B0600070205080204" pitchFamily="34" charset="-128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400801"/>
            <a:ext cx="2844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"/>
            <a:ext cx="9751484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3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1" y="1295401"/>
            <a:ext cx="11173884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84702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Garamond" charset="0"/>
          <a:ea typeface="MS PGothic" pitchFamily="34" charset="-128"/>
          <a:cs typeface="HG Mincho Light J" charset="0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Garamond" charset="0"/>
          <a:ea typeface="MS PGothic" pitchFamily="34" charset="-128"/>
          <a:cs typeface="HG Mincho Light J" charset="0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Garamond" charset="0"/>
          <a:ea typeface="MS PGothic" pitchFamily="34" charset="-128"/>
          <a:cs typeface="HG Mincho Light J" charset="0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Garamond" charset="0"/>
          <a:ea typeface="MS PGothic" pitchFamily="34" charset="-128"/>
          <a:cs typeface="HG Mincho Light J" charset="0"/>
        </a:defRPr>
      </a:lvl5pPr>
      <a:lvl6pPr marL="4572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0" charset="0"/>
        <a:defRPr sz="4400">
          <a:solidFill>
            <a:srgbClr val="000000"/>
          </a:solidFill>
          <a:latin typeface="Times New Roman" pitchFamily="-110" charset="0"/>
        </a:defRPr>
      </a:lvl6pPr>
      <a:lvl7pPr marL="9144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0" charset="0"/>
        <a:defRPr sz="4400">
          <a:solidFill>
            <a:srgbClr val="000000"/>
          </a:solidFill>
          <a:latin typeface="Times New Roman" pitchFamily="-110" charset="0"/>
        </a:defRPr>
      </a:lvl7pPr>
      <a:lvl8pPr marL="1371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0" charset="0"/>
        <a:defRPr sz="4400">
          <a:solidFill>
            <a:srgbClr val="000000"/>
          </a:solidFill>
          <a:latin typeface="Times New Roman" pitchFamily="-110" charset="0"/>
        </a:defRPr>
      </a:lvl8pPr>
      <a:lvl9pPr marL="18288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10" charset="0"/>
        <a:defRPr sz="4400">
          <a:solidFill>
            <a:srgbClr val="000000"/>
          </a:solidFill>
          <a:latin typeface="Times New Roman" pitchFamily="-110" charset="0"/>
        </a:defRPr>
      </a:lvl9pPr>
    </p:titleStyle>
    <p:bodyStyle>
      <a:lvl1pPr marL="341313" indent="-341313" algn="l" defTabSz="449263" rtl="0" eaLnBrk="1" fontAlgn="base" hangingPunct="1">
        <a:spcBef>
          <a:spcPts val="688"/>
        </a:spcBef>
        <a:spcAft>
          <a:spcPct val="0"/>
        </a:spcAft>
        <a:buClr>
          <a:srgbClr val="FF0000"/>
        </a:buClr>
        <a:buSzPct val="100000"/>
        <a:buFont typeface="Wingdings" panose="05000000000000000000" pitchFamily="2" charset="2"/>
        <a:buChar char=""/>
        <a:defRPr sz="28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49263" rtl="0" eaLnBrk="1" fontAlgn="base" hangingPunct="1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488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-110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-110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-110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-110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3600" dirty="0" smtClean="0"/>
          </a:p>
          <a:p>
            <a:pPr marL="0" indent="0" algn="ctr">
              <a:buNone/>
            </a:pPr>
            <a:r>
              <a:rPr lang="en-US" altLang="zh-CN" sz="3600" dirty="0" smtClean="0"/>
              <a:t>An </a:t>
            </a:r>
            <a:r>
              <a:rPr lang="en-US" altLang="zh-CN" sz="3600" dirty="0"/>
              <a:t>Optimized AMPM-based </a:t>
            </a:r>
            <a:r>
              <a:rPr lang="en-US" altLang="zh-CN" sz="3600" dirty="0" err="1"/>
              <a:t>Prefetcher</a:t>
            </a:r>
            <a:r>
              <a:rPr lang="en-US" altLang="zh-CN" sz="3600" dirty="0"/>
              <a:t> Coupled with Configurable Cache Line </a:t>
            </a:r>
            <a:r>
              <a:rPr lang="en-US" altLang="zh-CN" sz="3600" dirty="0" smtClean="0"/>
              <a:t>Sizing</a:t>
            </a:r>
          </a:p>
          <a:p>
            <a:pPr marL="0" indent="0" algn="ctr">
              <a:buNone/>
            </a:pPr>
            <a:endParaRPr lang="en-US" altLang="zh-CN" sz="3600" dirty="0"/>
          </a:p>
          <a:p>
            <a:pPr marL="0" lvl="0" indent="0" algn="ctr">
              <a:buNone/>
            </a:pPr>
            <a:r>
              <a:rPr lang="en-US" altLang="zh-CN" sz="2400" dirty="0"/>
              <a:t>Qi </a:t>
            </a:r>
            <a:r>
              <a:rPr lang="en-US" altLang="zh-CN" sz="2400" dirty="0" err="1"/>
              <a:t>Jia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Maulik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Bakulbhai</a:t>
            </a:r>
            <a:r>
              <a:rPr lang="en-US" altLang="zh-CN" sz="2400" dirty="0"/>
              <a:t> </a:t>
            </a:r>
            <a:r>
              <a:rPr lang="en-US" altLang="zh-CN" sz="2400" dirty="0" err="1"/>
              <a:t>Padia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Kashyap</a:t>
            </a:r>
            <a:r>
              <a:rPr lang="en-US" altLang="zh-CN" sz="2400" dirty="0"/>
              <a:t> </a:t>
            </a:r>
            <a:r>
              <a:rPr lang="en-US" altLang="zh-CN" sz="2400" dirty="0" err="1"/>
              <a:t>Amboju</a:t>
            </a:r>
            <a:r>
              <a:rPr lang="en-US" altLang="zh-CN" sz="2400" dirty="0"/>
              <a:t> and </a:t>
            </a:r>
            <a:r>
              <a:rPr lang="en-US" altLang="zh-CN" sz="2400" dirty="0" err="1"/>
              <a:t>Huiyang</a:t>
            </a:r>
            <a:r>
              <a:rPr lang="en-US" altLang="zh-CN" sz="2400" dirty="0"/>
              <a:t> Zhou</a:t>
            </a:r>
          </a:p>
          <a:p>
            <a:pPr marL="0" lvl="0" indent="0" algn="ctr">
              <a:buNone/>
            </a:pPr>
            <a:r>
              <a:rPr lang="en-US" altLang="zh-CN" sz="2400" i="1" dirty="0"/>
              <a:t>Department of Electrical and Computer Engineering</a:t>
            </a:r>
          </a:p>
          <a:p>
            <a:pPr marL="0" lvl="0" indent="0" algn="ctr">
              <a:buNone/>
            </a:pPr>
            <a:r>
              <a:rPr lang="en-US" altLang="zh-CN" sz="2400" i="1" dirty="0"/>
              <a:t>North Carolina State University</a:t>
            </a:r>
            <a:endParaRPr lang="zh-CN" altLang="en-US" sz="2400" i="1" dirty="0"/>
          </a:p>
          <a:p>
            <a:pPr marL="0" indent="0" algn="ctr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245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Hardware Overhead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099167"/>
              </p:ext>
            </p:extLst>
          </p:nvPr>
        </p:nvGraphicFramePr>
        <p:xfrm>
          <a:off x="2739977" y="1478192"/>
          <a:ext cx="6643175" cy="4354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2573"/>
                <a:gridCol w="2591309"/>
                <a:gridCol w="1060081"/>
                <a:gridCol w="1319212"/>
              </a:tblGrid>
              <a:tr h="33654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Components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Storage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2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Memory Access</a:t>
                      </a:r>
                      <a:endParaRPr lang="zh-CN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Map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Table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Address Tag (64 b)</a:t>
                      </a:r>
                      <a:endParaRPr lang="zh-CN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LRU (6 b)</a:t>
                      </a:r>
                      <a:endParaRPr lang="zh-CN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Access Map (3*64 b)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64</a:t>
                      </a:r>
                      <a:endParaRPr lang="zh-CN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entries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2.047KB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4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CBS monitor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ATD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ATD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2.872KB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2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Common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Table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Counter (6 b)</a:t>
                      </a:r>
                      <a:endParaRPr lang="zh-CN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LRU status (6 bits)</a:t>
                      </a:r>
                      <a:endParaRPr lang="zh-CN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Offset  Map(64*6 bits +64*1bit)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zh-CN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entries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0.45KB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Conflict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Table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Counter (6 bits)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 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entries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0.046KB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Prefetch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Bit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Prefetch</a:t>
                      </a:r>
                      <a:r>
                        <a:rPr lang="en-US" sz="1600" dirty="0">
                          <a:effectLst/>
                        </a:rPr>
                        <a:t> (1 bit)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4096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blks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0.5KB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Cold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Zone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MSHR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Tags (64 bits)</a:t>
                      </a:r>
                      <a:endParaRPr lang="zh-CN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LRU status (5 bits)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32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entries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0.27KB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4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6.185KB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3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Experimental Results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optimized </a:t>
            </a:r>
            <a:r>
              <a:rPr lang="en-US" altLang="zh-CN" dirty="0" err="1"/>
              <a:t>prefetcher</a:t>
            </a:r>
            <a:r>
              <a:rPr lang="en-US" altLang="zh-CN" dirty="0"/>
              <a:t> outperforms the baseline without prefetching by 10.8%. Compared with the original AMPM, </a:t>
            </a:r>
            <a:r>
              <a:rPr lang="en-US" altLang="zh-CN" dirty="0" smtClean="0"/>
              <a:t>it </a:t>
            </a:r>
            <a:r>
              <a:rPr lang="en-US" altLang="zh-CN" dirty="0"/>
              <a:t>achieves a speedup of 0.76% on average</a:t>
            </a:r>
            <a:endParaRPr lang="zh-CN" alt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7363" y="2132005"/>
            <a:ext cx="11504637" cy="351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optimize the AMPM </a:t>
            </a:r>
            <a:r>
              <a:rPr lang="en-US" altLang="zh-CN" dirty="0" err="1" smtClean="0"/>
              <a:t>prefetcher</a:t>
            </a:r>
            <a:r>
              <a:rPr lang="en-US" altLang="zh-CN" dirty="0" smtClean="0"/>
              <a:t> by introducing two hardware components: common offset table and conflict table.</a:t>
            </a:r>
          </a:p>
          <a:p>
            <a:r>
              <a:rPr lang="en-US" altLang="zh-CN" dirty="0" smtClean="0"/>
              <a:t>We combine the AMPM </a:t>
            </a:r>
            <a:r>
              <a:rPr lang="en-US" altLang="zh-CN" dirty="0" err="1" smtClean="0"/>
              <a:t>prefetcher</a:t>
            </a:r>
            <a:r>
              <a:rPr lang="en-US" altLang="zh-CN" dirty="0" smtClean="0"/>
              <a:t> with configurable block sizing and two-level prefetching </a:t>
            </a:r>
            <a:r>
              <a:rPr lang="en-US" altLang="zh-CN" dirty="0" err="1" smtClean="0"/>
              <a:t>mechnisim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39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Question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 descr="Image result for 问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163" y="1971208"/>
            <a:ext cx="3515673" cy="406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64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Presentation 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Access Map Pattern Matching (AMPM) </a:t>
            </a:r>
            <a:r>
              <a:rPr lang="en-US" altLang="zh-CN" dirty="0" err="1" smtClean="0"/>
              <a:t>Prefetcher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Problems with AMPM</a:t>
            </a:r>
          </a:p>
          <a:p>
            <a:pPr lvl="1"/>
            <a:r>
              <a:rPr lang="en-US" altLang="zh-CN" dirty="0" smtClean="0"/>
              <a:t>Cold zone </a:t>
            </a:r>
          </a:p>
          <a:p>
            <a:pPr lvl="1"/>
            <a:r>
              <a:rPr lang="en-US" altLang="zh-CN" dirty="0" smtClean="0"/>
              <a:t>Inaccurate states within zones  </a:t>
            </a:r>
            <a:endParaRPr lang="en-US" altLang="zh-CN" dirty="0"/>
          </a:p>
          <a:p>
            <a:r>
              <a:rPr lang="en-US" altLang="zh-CN" dirty="0" smtClean="0"/>
              <a:t>Proposed Optimizations</a:t>
            </a:r>
          </a:p>
          <a:p>
            <a:r>
              <a:rPr lang="en-US" altLang="zh-CN" dirty="0" smtClean="0"/>
              <a:t>Configurable Block Sizing (CBS)</a:t>
            </a:r>
          </a:p>
          <a:p>
            <a:r>
              <a:rPr lang="en-US" altLang="zh-CN" dirty="0" smtClean="0"/>
              <a:t>Two-Level Prefetching</a:t>
            </a:r>
          </a:p>
          <a:p>
            <a:r>
              <a:rPr lang="en-US" altLang="zh-CN" dirty="0" smtClean="0"/>
              <a:t>Hardware Overhead </a:t>
            </a:r>
          </a:p>
          <a:p>
            <a:r>
              <a:rPr lang="en-US" altLang="zh-CN" dirty="0" smtClean="0"/>
              <a:t>Experimental Results</a:t>
            </a:r>
          </a:p>
          <a:p>
            <a:r>
              <a:rPr lang="en-US" altLang="zh-CN" dirty="0"/>
              <a:t>Conclusion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56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AMPM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328167" y="1938362"/>
            <a:ext cx="1466850" cy="2844800"/>
          </a:xfrm>
          <a:prstGeom prst="rect">
            <a:avLst/>
          </a:prstGeom>
          <a:ln w="254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Calibri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328167" y="5183212"/>
            <a:ext cx="1466850" cy="355600"/>
          </a:xfrm>
          <a:prstGeom prst="rect">
            <a:avLst/>
          </a:prstGeom>
          <a:ln w="254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Calibri" pitchFamily="34" charset="0"/>
            </a:endParaRP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8817117" y="4738712"/>
            <a:ext cx="4619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・・・</a:t>
            </a:r>
          </a:p>
        </p:txBody>
      </p:sp>
      <p:cxnSp>
        <p:nvCxnSpPr>
          <p:cNvPr id="8" name="直線コネクタ 8"/>
          <p:cNvCxnSpPr/>
          <p:nvPr/>
        </p:nvCxnSpPr>
        <p:spPr>
          <a:xfrm rot="10800000">
            <a:off x="8328167" y="4427562"/>
            <a:ext cx="1466850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9"/>
          <p:cNvCxnSpPr/>
          <p:nvPr/>
        </p:nvCxnSpPr>
        <p:spPr>
          <a:xfrm rot="10800000">
            <a:off x="8328167" y="4071962"/>
            <a:ext cx="1466850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10"/>
          <p:cNvCxnSpPr/>
          <p:nvPr/>
        </p:nvCxnSpPr>
        <p:spPr>
          <a:xfrm rot="10800000">
            <a:off x="8328167" y="3716362"/>
            <a:ext cx="1466850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1"/>
          <p:cNvSpPr txBox="1">
            <a:spLocks noChangeArrowheads="1"/>
          </p:cNvSpPr>
          <p:nvPr/>
        </p:nvSpPr>
        <p:spPr bwMode="auto">
          <a:xfrm>
            <a:off x="7216917" y="371636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>
                <a:latin typeface="Calibri" panose="020F0502020204030204" pitchFamily="34" charset="0"/>
              </a:rPr>
              <a:t>0xAB04</a:t>
            </a: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2" name="テキスト ボックス 15"/>
          <p:cNvSpPr txBox="1">
            <a:spLocks noChangeArrowheads="1"/>
          </p:cNvSpPr>
          <p:nvPr/>
        </p:nvSpPr>
        <p:spPr bwMode="auto">
          <a:xfrm>
            <a:off x="7216917" y="336076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>
                <a:latin typeface="Calibri" panose="020F0502020204030204" pitchFamily="34" charset="0"/>
              </a:rPr>
              <a:t>0xAB03</a:t>
            </a: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216917" y="407196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>
                <a:latin typeface="Calibri" panose="020F0502020204030204" pitchFamily="34" charset="0"/>
              </a:rPr>
              <a:t>0xAB05</a:t>
            </a: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4" name="テキスト ボックス 17"/>
          <p:cNvSpPr txBox="1">
            <a:spLocks noChangeArrowheads="1"/>
          </p:cNvSpPr>
          <p:nvPr/>
        </p:nvSpPr>
        <p:spPr bwMode="auto">
          <a:xfrm>
            <a:off x="7216917" y="442756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>
                <a:latin typeface="Calibri" panose="020F0502020204030204" pitchFamily="34" charset="0"/>
              </a:rPr>
              <a:t>0xAB06</a:t>
            </a: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5" name="テキスト ボックス 18"/>
          <p:cNvSpPr txBox="1">
            <a:spLocks noChangeArrowheads="1"/>
          </p:cNvSpPr>
          <p:nvPr/>
        </p:nvSpPr>
        <p:spPr bwMode="auto">
          <a:xfrm>
            <a:off x="7216917" y="518321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>
                <a:latin typeface="Calibri" panose="020F0502020204030204" pitchFamily="34" charset="0"/>
              </a:rPr>
              <a:t>0xABFF</a:t>
            </a:r>
            <a:endParaRPr lang="ja-JP" altLang="en-US">
              <a:latin typeface="Calibri" panose="020F0502020204030204" pitchFamily="34" charset="0"/>
            </a:endParaRPr>
          </a:p>
        </p:txBody>
      </p:sp>
      <p:cxnSp>
        <p:nvCxnSpPr>
          <p:cNvPr id="16" name="直線矢印コネクタ 21"/>
          <p:cNvCxnSpPr/>
          <p:nvPr/>
        </p:nvCxnSpPr>
        <p:spPr>
          <a:xfrm rot="5400000">
            <a:off x="9751361" y="5360218"/>
            <a:ext cx="355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22"/>
          <p:cNvSpPr txBox="1">
            <a:spLocks noChangeArrowheads="1"/>
          </p:cNvSpPr>
          <p:nvPr/>
        </p:nvSpPr>
        <p:spPr bwMode="auto">
          <a:xfrm>
            <a:off x="9972817" y="5094312"/>
            <a:ext cx="1052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>
                <a:latin typeface="Calibri" panose="020F0502020204030204" pitchFamily="34" charset="0"/>
              </a:rPr>
              <a:t>Cache Line</a:t>
            </a: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8" name="テキスト ボックス 23"/>
          <p:cNvSpPr txBox="1">
            <a:spLocks noChangeArrowheads="1"/>
          </p:cNvSpPr>
          <p:nvPr/>
        </p:nvSpPr>
        <p:spPr bwMode="auto">
          <a:xfrm>
            <a:off x="8817117" y="5627712"/>
            <a:ext cx="4619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</a:rPr>
              <a:t>・・・</a:t>
            </a:r>
          </a:p>
        </p:txBody>
      </p:sp>
      <p:cxnSp>
        <p:nvCxnSpPr>
          <p:cNvPr id="19" name="直線コネクタ 24"/>
          <p:cNvCxnSpPr/>
          <p:nvPr/>
        </p:nvCxnSpPr>
        <p:spPr>
          <a:xfrm rot="10800000">
            <a:off x="8328167" y="3360762"/>
            <a:ext cx="1466850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25"/>
          <p:cNvSpPr txBox="1">
            <a:spLocks noChangeArrowheads="1"/>
          </p:cNvSpPr>
          <p:nvPr/>
        </p:nvSpPr>
        <p:spPr bwMode="auto">
          <a:xfrm>
            <a:off x="7216917" y="300516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>
                <a:latin typeface="Calibri" panose="020F0502020204030204" pitchFamily="34" charset="0"/>
              </a:rPr>
              <a:t>0xAB02</a:t>
            </a: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21" name="テキスト ボックス 27"/>
          <p:cNvSpPr txBox="1">
            <a:spLocks noChangeArrowheads="1"/>
          </p:cNvSpPr>
          <p:nvPr/>
        </p:nvSpPr>
        <p:spPr bwMode="auto">
          <a:xfrm>
            <a:off x="8417067" y="4427562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dirty="0" err="1" smtClean="0">
                <a:latin typeface="Calibri" panose="020F0502020204030204" pitchFamily="34" charset="0"/>
              </a:rPr>
              <a:t>Prefetch</a:t>
            </a:r>
            <a:endParaRPr lang="ja-JP" altLang="en-US" dirty="0">
              <a:latin typeface="Calibri" panose="020F0502020204030204" pitchFamily="34" charset="0"/>
            </a:endParaRPr>
          </a:p>
        </p:txBody>
      </p:sp>
      <p:sp>
        <p:nvSpPr>
          <p:cNvPr id="22" name="テキスト ボックス 28"/>
          <p:cNvSpPr txBox="1">
            <a:spLocks noChangeArrowheads="1"/>
          </p:cNvSpPr>
          <p:nvPr/>
        </p:nvSpPr>
        <p:spPr bwMode="auto">
          <a:xfrm>
            <a:off x="8328167" y="3716362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dirty="0">
                <a:latin typeface="Calibri" panose="020F0502020204030204" pitchFamily="34" charset="0"/>
              </a:rPr>
              <a:t>Access 3</a:t>
            </a:r>
            <a:endParaRPr lang="ja-JP" altLang="en-US" dirty="0">
              <a:latin typeface="Calibri" panose="020F0502020204030204" pitchFamily="34" charset="0"/>
            </a:endParaRPr>
          </a:p>
        </p:txBody>
      </p:sp>
      <p:sp>
        <p:nvSpPr>
          <p:cNvPr id="23" name="テキスト ボックス 29"/>
          <p:cNvSpPr txBox="1">
            <a:spLocks noChangeArrowheads="1"/>
          </p:cNvSpPr>
          <p:nvPr/>
        </p:nvSpPr>
        <p:spPr bwMode="auto">
          <a:xfrm>
            <a:off x="8417067" y="2293962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dirty="0">
                <a:latin typeface="Calibri" panose="020F0502020204030204" pitchFamily="34" charset="0"/>
              </a:rPr>
              <a:t>Access 1</a:t>
            </a:r>
            <a:endParaRPr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24" name="直線コネクタ 30"/>
          <p:cNvCxnSpPr/>
          <p:nvPr/>
        </p:nvCxnSpPr>
        <p:spPr>
          <a:xfrm rot="10800000">
            <a:off x="8328167" y="3005162"/>
            <a:ext cx="1466850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31"/>
          <p:cNvCxnSpPr/>
          <p:nvPr/>
        </p:nvCxnSpPr>
        <p:spPr>
          <a:xfrm rot="10800000">
            <a:off x="8328167" y="2649562"/>
            <a:ext cx="1466850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32"/>
          <p:cNvCxnSpPr/>
          <p:nvPr/>
        </p:nvCxnSpPr>
        <p:spPr>
          <a:xfrm rot="10800000">
            <a:off x="8328167" y="2293962"/>
            <a:ext cx="1466850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33"/>
          <p:cNvSpPr txBox="1">
            <a:spLocks noChangeArrowheads="1"/>
          </p:cNvSpPr>
          <p:nvPr/>
        </p:nvSpPr>
        <p:spPr bwMode="auto">
          <a:xfrm>
            <a:off x="7216917" y="264956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>
                <a:latin typeface="Calibri" panose="020F0502020204030204" pitchFamily="34" charset="0"/>
              </a:rPr>
              <a:t>0xAB01</a:t>
            </a:r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28" name="テキスト ボックス 34"/>
          <p:cNvSpPr txBox="1">
            <a:spLocks noChangeArrowheads="1"/>
          </p:cNvSpPr>
          <p:nvPr/>
        </p:nvSpPr>
        <p:spPr bwMode="auto">
          <a:xfrm>
            <a:off x="7216917" y="229396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dirty="0">
                <a:latin typeface="Calibri" panose="020F0502020204030204" pitchFamily="34" charset="0"/>
              </a:rPr>
              <a:t>0xAB00</a:t>
            </a:r>
            <a:endParaRPr lang="ja-JP" altLang="en-US" dirty="0">
              <a:latin typeface="Calibri" panose="020F0502020204030204" pitchFamily="34" charset="0"/>
            </a:endParaRPr>
          </a:p>
        </p:txBody>
      </p:sp>
      <p:sp>
        <p:nvSpPr>
          <p:cNvPr id="29" name="テキスト ボックス 35"/>
          <p:cNvSpPr txBox="1">
            <a:spLocks noChangeArrowheads="1"/>
          </p:cNvSpPr>
          <p:nvPr/>
        </p:nvSpPr>
        <p:spPr bwMode="auto">
          <a:xfrm>
            <a:off x="7216917" y="1938362"/>
            <a:ext cx="111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dirty="0">
                <a:latin typeface="Calibri" panose="020F0502020204030204" pitchFamily="34" charset="0"/>
              </a:rPr>
              <a:t>0xAAFF</a:t>
            </a:r>
            <a:endParaRPr lang="ja-JP" altLang="en-US" dirty="0">
              <a:latin typeface="Calibri" panose="020F0502020204030204" pitchFamily="34" charset="0"/>
            </a:endParaRPr>
          </a:p>
        </p:txBody>
      </p:sp>
      <p:sp>
        <p:nvSpPr>
          <p:cNvPr id="30" name="テキスト ボックス 36"/>
          <p:cNvSpPr txBox="1">
            <a:spLocks noChangeArrowheads="1"/>
          </p:cNvSpPr>
          <p:nvPr/>
        </p:nvSpPr>
        <p:spPr bwMode="auto">
          <a:xfrm>
            <a:off x="8328167" y="3005162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dirty="0">
                <a:latin typeface="Calibri" panose="020F0502020204030204" pitchFamily="34" charset="0"/>
              </a:rPr>
              <a:t>Access 2</a:t>
            </a:r>
            <a:endParaRPr lang="ja-JP" altLang="en-US" dirty="0">
              <a:latin typeface="Calibri" panose="020F0502020204030204" pitchFamily="34" charset="0"/>
            </a:endParaRPr>
          </a:p>
        </p:txBody>
      </p:sp>
      <p:sp>
        <p:nvSpPr>
          <p:cNvPr id="33" name="円/楕円 3"/>
          <p:cNvSpPr/>
          <p:nvPr/>
        </p:nvSpPr>
        <p:spPr>
          <a:xfrm>
            <a:off x="2750415" y="2110074"/>
            <a:ext cx="1447800" cy="1443038"/>
          </a:xfrm>
          <a:prstGeom prst="ellipse">
            <a:avLst/>
          </a:prstGeom>
          <a:solidFill>
            <a:schemeClr val="bg1"/>
          </a:solidFill>
          <a:ln w="25400" cmpd="sng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ja-JP" sz="2400" b="1" dirty="0" err="1" smtClean="0">
                <a:solidFill>
                  <a:schemeClr val="tx1"/>
                </a:solidFill>
                <a:latin typeface="Calibri" pitchFamily="34" charset="0"/>
              </a:rPr>
              <a:t>Init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pitchFamily="34" charset="0"/>
              </a:rPr>
              <a:t>/0</a:t>
            </a:r>
            <a:endParaRPr lang="ja-JP" altLang="en-US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" name="円/楕円 5"/>
          <p:cNvSpPr/>
          <p:nvPr/>
        </p:nvSpPr>
        <p:spPr bwMode="auto">
          <a:xfrm>
            <a:off x="4884015" y="2110074"/>
            <a:ext cx="1447800" cy="1452563"/>
          </a:xfrm>
          <a:prstGeom prst="ellipse">
            <a:avLst/>
          </a:prstGeom>
          <a:noFill/>
          <a:ln w="25400" cmpd="sng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ja-JP" sz="2400" b="1" dirty="0" smtClean="0">
                <a:solidFill>
                  <a:schemeClr val="tx1"/>
                </a:solidFill>
                <a:latin typeface="Calibri" pitchFamily="34" charset="0"/>
              </a:rPr>
              <a:t>Access/2</a:t>
            </a:r>
            <a:endParaRPr lang="ja-JP" altLang="en-US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5" name="直線矢印コネクタ 6"/>
          <p:cNvCxnSpPr>
            <a:stCxn id="33" idx="6"/>
            <a:endCxn id="34" idx="2"/>
          </p:cNvCxnSpPr>
          <p:nvPr/>
        </p:nvCxnSpPr>
        <p:spPr bwMode="auto">
          <a:xfrm>
            <a:off x="4198215" y="2832387"/>
            <a:ext cx="685800" cy="4762"/>
          </a:xfrm>
          <a:prstGeom prst="straightConnector1">
            <a:avLst/>
          </a:prstGeom>
          <a:ln w="25400" cmpd="sng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42"/>
          <p:cNvSpPr txBox="1">
            <a:spLocks noChangeArrowheads="1"/>
          </p:cNvSpPr>
          <p:nvPr/>
        </p:nvSpPr>
        <p:spPr bwMode="auto">
          <a:xfrm>
            <a:off x="3906115" y="1887824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sz="2800">
                <a:latin typeface="Calibri" panose="020F0502020204030204" pitchFamily="34" charset="0"/>
              </a:rPr>
              <a:t>Access</a:t>
            </a:r>
            <a:endParaRPr lang="ja-JP" altLang="en-US" sz="2800">
              <a:latin typeface="Calibri" panose="020F0502020204030204" pitchFamily="34" charset="0"/>
            </a:endParaRPr>
          </a:p>
        </p:txBody>
      </p:sp>
      <p:cxnSp>
        <p:nvCxnSpPr>
          <p:cNvPr id="38" name="直線矢印コネクタ 10"/>
          <p:cNvCxnSpPr>
            <a:endCxn id="34" idx="3"/>
          </p:cNvCxnSpPr>
          <p:nvPr/>
        </p:nvCxnSpPr>
        <p:spPr bwMode="auto">
          <a:xfrm flipV="1">
            <a:off x="3873813" y="3349914"/>
            <a:ext cx="1222227" cy="1015732"/>
          </a:xfrm>
          <a:prstGeom prst="straightConnector1">
            <a:avLst/>
          </a:prstGeom>
          <a:ln w="25400" cmpd="sng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46"/>
          <p:cNvSpPr txBox="1">
            <a:spLocks noChangeArrowheads="1"/>
          </p:cNvSpPr>
          <p:nvPr/>
        </p:nvSpPr>
        <p:spPr bwMode="auto">
          <a:xfrm>
            <a:off x="4378524" y="3754199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Calibri" panose="020F0502020204030204" pitchFamily="34" charset="0"/>
              </a:rPr>
              <a:t>Access</a:t>
            </a:r>
            <a:endParaRPr lang="ja-JP" altLang="en-US" sz="2800" dirty="0">
              <a:latin typeface="Calibri" panose="020F0502020204030204" pitchFamily="34" charset="0"/>
            </a:endParaRPr>
          </a:p>
        </p:txBody>
      </p:sp>
      <p:sp>
        <p:nvSpPr>
          <p:cNvPr id="40" name="円/楕円 13"/>
          <p:cNvSpPr/>
          <p:nvPr/>
        </p:nvSpPr>
        <p:spPr bwMode="auto">
          <a:xfrm>
            <a:off x="2750415" y="4243674"/>
            <a:ext cx="1447800" cy="1465263"/>
          </a:xfrm>
          <a:prstGeom prst="ellipse">
            <a:avLst/>
          </a:prstGeom>
          <a:noFill/>
          <a:ln w="25400" cmpd="sng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tx1"/>
                </a:solidFill>
                <a:latin typeface="Calibri" pitchFamily="34" charset="0"/>
              </a:rPr>
              <a:t>Pre-</a:t>
            </a:r>
          </a:p>
          <a:p>
            <a:pPr algn="ctr">
              <a:defRPr/>
            </a:pPr>
            <a:r>
              <a:rPr lang="en-US" altLang="ja-JP" sz="2400" b="1" dirty="0" smtClean="0">
                <a:solidFill>
                  <a:schemeClr val="tx1"/>
                </a:solidFill>
                <a:latin typeface="Calibri" pitchFamily="34" charset="0"/>
              </a:rPr>
              <a:t>Fetch/1</a:t>
            </a:r>
            <a:endParaRPr lang="ja-JP" altLang="en-US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1" name="直線矢印コネクタ 14"/>
          <p:cNvCxnSpPr>
            <a:stCxn id="33" idx="4"/>
            <a:endCxn id="40" idx="0"/>
          </p:cNvCxnSpPr>
          <p:nvPr/>
        </p:nvCxnSpPr>
        <p:spPr bwMode="auto">
          <a:xfrm rot="5400000">
            <a:off x="3129034" y="3898393"/>
            <a:ext cx="690563" cy="3175"/>
          </a:xfrm>
          <a:prstGeom prst="straightConnector1">
            <a:avLst/>
          </a:prstGeom>
          <a:ln w="25400" cmpd="sng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50"/>
          <p:cNvSpPr txBox="1">
            <a:spLocks noChangeArrowheads="1"/>
          </p:cNvSpPr>
          <p:nvPr/>
        </p:nvSpPr>
        <p:spPr bwMode="auto">
          <a:xfrm>
            <a:off x="2010640" y="3621374"/>
            <a:ext cx="1400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ja-JP" sz="2800">
                <a:latin typeface="Calibri" panose="020F0502020204030204" pitchFamily="34" charset="0"/>
              </a:rPr>
              <a:t>Prefetch</a:t>
            </a:r>
            <a:endParaRPr lang="ja-JP" altLang="en-US" sz="2800">
              <a:latin typeface="Calibri" panose="020F050202020403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10067977" y="3901306"/>
            <a:ext cx="1068601" cy="1954"/>
          </a:xfrm>
          <a:prstGeom prst="straightConnector1">
            <a:avLst/>
          </a:prstGeom>
          <a:ln w="508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28"/>
          <p:cNvSpPr txBox="1">
            <a:spLocks noChangeArrowheads="1"/>
          </p:cNvSpPr>
          <p:nvPr/>
        </p:nvSpPr>
        <p:spPr bwMode="auto">
          <a:xfrm>
            <a:off x="9640623" y="3459328"/>
            <a:ext cx="1747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ja-JP" dirty="0" smtClean="0">
                <a:latin typeface="Calibri" panose="020F0502020204030204" pitchFamily="34" charset="0"/>
              </a:rPr>
              <a:t>Current access</a:t>
            </a:r>
            <a:endParaRPr lang="ja-JP" altLang="en-US" dirty="0">
              <a:latin typeface="Calibri" panose="020F0502020204030204" pitchFamily="34" charset="0"/>
            </a:endParaRPr>
          </a:p>
        </p:txBody>
      </p:sp>
      <p:sp>
        <p:nvSpPr>
          <p:cNvPr id="37" name="Curved Left Arrow 36"/>
          <p:cNvSpPr/>
          <p:nvPr/>
        </p:nvSpPr>
        <p:spPr>
          <a:xfrm>
            <a:off x="9795017" y="2411699"/>
            <a:ext cx="399861" cy="860163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4" name="Curved Left Arrow 43"/>
          <p:cNvSpPr/>
          <p:nvPr/>
        </p:nvSpPr>
        <p:spPr>
          <a:xfrm>
            <a:off x="9824585" y="3150952"/>
            <a:ext cx="399861" cy="860163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Curved Left Arrow 44"/>
          <p:cNvSpPr/>
          <p:nvPr/>
        </p:nvSpPr>
        <p:spPr>
          <a:xfrm>
            <a:off x="9826857" y="3890211"/>
            <a:ext cx="399861" cy="860163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7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Problems with AMPM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Cold Zone</a:t>
            </a:r>
          </a:p>
          <a:p>
            <a:pPr lvl="1"/>
            <a:r>
              <a:rPr lang="en-US" altLang="zh-CN" dirty="0" smtClean="0"/>
              <a:t>No Pattern is detected before the zone bitmaps is evicted from the zone table</a:t>
            </a:r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45365"/>
              </p:ext>
            </p:extLst>
          </p:nvPr>
        </p:nvGraphicFramePr>
        <p:xfrm>
          <a:off x="1690806" y="383135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1188" y="4449171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0x480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6410" y="4449171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0x4c0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1632" y="4449171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0x500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76413" y="4449171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0x580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1437" y="4449171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0x540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00498" y="4444201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0x9c0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75766" y="4444201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0xa40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48937" y="4446473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0xa00</a:t>
            </a:r>
            <a:endParaRPr lang="zh-CN" alt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548421" y="3466535"/>
            <a:ext cx="327546" cy="34119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79180" y="2981620"/>
            <a:ext cx="319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Last Access before zone eviction</a:t>
            </a:r>
            <a:endParaRPr lang="zh-CN" altLang="en-US" i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21263"/>
              </p:ext>
            </p:extLst>
          </p:nvPr>
        </p:nvGraphicFramePr>
        <p:xfrm>
          <a:off x="1698765" y="396653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 rot="1231831">
            <a:off x="5472752" y="2388357"/>
            <a:ext cx="3384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No pattern detected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5662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Problems with AMPM Cont.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Inaccurate States in Zone</a:t>
            </a:r>
          </a:p>
          <a:p>
            <a:pPr lvl="1"/>
            <a:r>
              <a:rPr lang="en-US" altLang="zh-CN" dirty="0" smtClean="0"/>
              <a:t>The bits in zone bitmaps cannot reflect the actual states. (i.e. block evictions)</a:t>
            </a:r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17879"/>
              </p:ext>
            </p:extLst>
          </p:nvPr>
        </p:nvGraphicFramePr>
        <p:xfrm>
          <a:off x="1595272" y="481399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5654" y="5595586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0x480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20876" y="5595586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0x4c0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26098" y="5595586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0x500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80879" y="5595586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0x580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85903" y="5595586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0x540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04964" y="5590616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0x9c0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0232" y="5590616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0xa40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53403" y="5592888"/>
            <a:ext cx="8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0xa00</a:t>
            </a:r>
            <a:endParaRPr lang="zh-CN" alt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285401" y="4449180"/>
            <a:ext cx="327546" cy="34119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053389" y="4073359"/>
            <a:ext cx="83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Access</a:t>
            </a:r>
            <a:endParaRPr lang="zh-CN" altLang="en-US" i="1" dirty="0"/>
          </a:p>
        </p:txBody>
      </p:sp>
      <p:sp>
        <p:nvSpPr>
          <p:cNvPr id="18" name="Curved Up Arrow 17"/>
          <p:cNvSpPr/>
          <p:nvPr/>
        </p:nvSpPr>
        <p:spPr>
          <a:xfrm>
            <a:off x="2647666" y="5186149"/>
            <a:ext cx="989466" cy="42535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>
            <a:off x="3591636" y="5188421"/>
            <a:ext cx="989466" cy="42535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4535604" y="5190693"/>
            <a:ext cx="989466" cy="42535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 rot="1699643">
            <a:off x="5504696" y="3399228"/>
            <a:ext cx="397751" cy="1501253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680879" y="2825087"/>
            <a:ext cx="297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Bitmap indicate “Access”, but is evicted previously</a:t>
            </a:r>
            <a:endParaRPr lang="zh-CN" altLang="en-US" dirty="0"/>
          </a:p>
        </p:txBody>
      </p:sp>
      <p:sp>
        <p:nvSpPr>
          <p:cNvPr id="25" name="Cloud Callout 24"/>
          <p:cNvSpPr/>
          <p:nvPr/>
        </p:nvSpPr>
        <p:spPr>
          <a:xfrm>
            <a:off x="7410734" y="3207223"/>
            <a:ext cx="3943066" cy="1405719"/>
          </a:xfrm>
          <a:prstGeom prst="cloudCallout">
            <a:avLst>
              <a:gd name="adj1" fmla="val -74828"/>
              <a:gd name="adj2" fmla="val 37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Cannot </a:t>
            </a:r>
            <a:r>
              <a:rPr lang="en-US" altLang="zh-CN" dirty="0" err="1"/>
              <a:t>prefetch</a:t>
            </a:r>
            <a:r>
              <a:rPr lang="en-US" altLang="zh-CN" dirty="0"/>
              <a:t> since AMPM treat it as accessed and assumes it remain in cache.</a:t>
            </a:r>
            <a:endParaRPr lang="zh-CN" altLang="en-US" dirty="0"/>
          </a:p>
        </p:txBody>
      </p:sp>
      <p:sp>
        <p:nvSpPr>
          <p:cNvPr id="26" name="Smiley Face 25"/>
          <p:cNvSpPr/>
          <p:nvPr/>
        </p:nvSpPr>
        <p:spPr>
          <a:xfrm>
            <a:off x="1825398" y="2740036"/>
            <a:ext cx="1395478" cy="93437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384108" y="3712243"/>
            <a:ext cx="247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Prefetch</a:t>
            </a:r>
            <a:r>
              <a:rPr lang="en-US" altLang="zh-CN" b="1" dirty="0" smtClean="0"/>
              <a:t> Chance Lost!!!</a:t>
            </a:r>
            <a:endParaRPr lang="zh-CN" altLang="en-US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297645"/>
              </p:ext>
            </p:extLst>
          </p:nvPr>
        </p:nvGraphicFramePr>
        <p:xfrm>
          <a:off x="1603231" y="489131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“2”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85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animBg="1"/>
      <p:bldP spid="19" grpId="0" animBg="1"/>
      <p:bldP spid="20" grpId="0" animBg="1"/>
      <p:bldP spid="23" grpId="0" animBg="1"/>
      <p:bldP spid="24" grpId="0"/>
      <p:bldP spid="25" grpId="0" animBg="1"/>
      <p:bldP spid="26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Proposed Optimizations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Common Offset Table (COT)</a:t>
            </a:r>
          </a:p>
          <a:p>
            <a:pPr lvl="1"/>
            <a:r>
              <a:rPr lang="en-US" altLang="zh-CN" dirty="0" smtClean="0"/>
              <a:t>Record the most frequent accessed</a:t>
            </a:r>
          </a:p>
          <a:p>
            <a:pPr marL="457200" lvl="1" indent="0">
              <a:buNone/>
            </a:pPr>
            <a:r>
              <a:rPr lang="en-US" altLang="zh-CN" dirty="0" smtClean="0"/>
              <a:t>   offsets across different pages</a:t>
            </a:r>
          </a:p>
          <a:p>
            <a:pPr marL="457200" lvl="1" indent="0">
              <a:buNone/>
            </a:pPr>
            <a:endParaRPr lang="en-US" altLang="zh-CN" dirty="0"/>
          </a:p>
          <a:p>
            <a:pPr lvl="1"/>
            <a:r>
              <a:rPr lang="en-US" altLang="zh-CN" dirty="0" smtClean="0"/>
              <a:t>Update on every demand access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Only 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prefetch</a:t>
            </a:r>
            <a:r>
              <a:rPr lang="en-US" altLang="zh-CN" dirty="0" smtClean="0"/>
              <a:t> from COT when</a:t>
            </a:r>
          </a:p>
          <a:p>
            <a:pPr marL="457200" lvl="1" indent="0">
              <a:buNone/>
            </a:pPr>
            <a:r>
              <a:rPr lang="en-US" altLang="zh-CN" dirty="0" smtClean="0"/>
              <a:t>    COT gets high accuracy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711121"/>
              </p:ext>
            </p:extLst>
          </p:nvPr>
        </p:nvGraphicFramePr>
        <p:xfrm>
          <a:off x="5435603" y="2475604"/>
          <a:ext cx="568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57692"/>
              </p:ext>
            </p:extLst>
          </p:nvPr>
        </p:nvGraphicFramePr>
        <p:xfrm>
          <a:off x="5437875" y="5657824"/>
          <a:ext cx="568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6665"/>
              </p:ext>
            </p:extLst>
          </p:nvPr>
        </p:nvGraphicFramePr>
        <p:xfrm>
          <a:off x="5437878" y="4142914"/>
          <a:ext cx="568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7412257" y="2846444"/>
            <a:ext cx="44730" cy="12432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flipH="1" flipV="1">
            <a:off x="8258843" y="4529384"/>
            <a:ext cx="23832" cy="11284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9086491" y="4513387"/>
            <a:ext cx="21875" cy="11307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6" idx="0"/>
          </p:cNvCxnSpPr>
          <p:nvPr/>
        </p:nvCxnSpPr>
        <p:spPr>
          <a:xfrm>
            <a:off x="8280403" y="2846444"/>
            <a:ext cx="2275" cy="12964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315781"/>
              </p:ext>
            </p:extLst>
          </p:nvPr>
        </p:nvGraphicFramePr>
        <p:xfrm>
          <a:off x="8506348" y="3039424"/>
          <a:ext cx="30722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666"/>
                <a:gridCol w="920466"/>
                <a:gridCol w="768066"/>
                <a:gridCol w="768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Pref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Counter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Offset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LRU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959442" y="2015249"/>
            <a:ext cx="199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Access map page 1</a:t>
            </a:r>
            <a:endParaRPr lang="zh-CN" altLang="en-US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098195" y="5115573"/>
            <a:ext cx="199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Access map page 2</a:t>
            </a:r>
            <a:endParaRPr lang="zh-CN" altLang="en-US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50086" y="3643887"/>
            <a:ext cx="2233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Common Offset Table</a:t>
            </a:r>
            <a:endParaRPr lang="zh-CN" altLang="en-US" b="1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8559121" y="3468078"/>
            <a:ext cx="1253620" cy="62024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005322" y="3468078"/>
            <a:ext cx="1419529" cy="62024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8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Proposed Optimizations Cont.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124118"/>
            <a:ext cx="11173884" cy="480377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Conflict Table</a:t>
            </a:r>
          </a:p>
          <a:p>
            <a:pPr lvl="1"/>
            <a:r>
              <a:rPr lang="en-US" altLang="zh-CN" sz="1800" dirty="0" smtClean="0"/>
              <a:t>Record how inaccurate the current information is</a:t>
            </a:r>
          </a:p>
          <a:p>
            <a:pPr lvl="1"/>
            <a:r>
              <a:rPr lang="en-US" altLang="zh-CN" sz="1800" dirty="0" smtClean="0"/>
              <a:t>Each entry in the table is corresponding to one page 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The entry counter will be  increased when </a:t>
            </a:r>
          </a:p>
          <a:p>
            <a:pPr marL="457200" lvl="1" indent="0">
              <a:buNone/>
            </a:pPr>
            <a:r>
              <a:rPr lang="en-US" altLang="zh-CN" sz="1800" dirty="0" smtClean="0"/>
              <a:t>      inaccuracy is detected.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The entry counter will be reset when the page</a:t>
            </a:r>
            <a:endParaRPr lang="en-US" altLang="zh-CN" sz="1800" dirty="0"/>
          </a:p>
          <a:p>
            <a:pPr marL="457200" lvl="1" indent="0">
              <a:buNone/>
            </a:pPr>
            <a:r>
              <a:rPr lang="en-US" altLang="zh-CN" sz="1800" dirty="0" smtClean="0"/>
              <a:t>      is evicted out</a:t>
            </a:r>
            <a:endParaRPr lang="zh-CN" alt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947531"/>
              </p:ext>
            </p:extLst>
          </p:nvPr>
        </p:nvGraphicFramePr>
        <p:xfrm>
          <a:off x="5956490" y="2721728"/>
          <a:ext cx="568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031266"/>
              </p:ext>
            </p:extLst>
          </p:nvPr>
        </p:nvGraphicFramePr>
        <p:xfrm>
          <a:off x="5970954" y="3491002"/>
          <a:ext cx="64296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9608235" y="2053883"/>
            <a:ext cx="0" cy="6611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96290" y="1617083"/>
            <a:ext cx="122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Cache miss</a:t>
            </a:r>
            <a:endParaRPr lang="zh-CN" altLang="en-US" b="1" i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612871" y="4433979"/>
            <a:ext cx="2995364" cy="120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608235" y="3080825"/>
            <a:ext cx="0" cy="1365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40283" y="4001294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update</a:t>
            </a:r>
            <a:endParaRPr lang="zh-CN" altLang="en-US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63367" y="2270344"/>
            <a:ext cx="199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Access map page</a:t>
            </a:r>
            <a:endParaRPr lang="zh-CN" altLang="en-US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37045" y="5608969"/>
            <a:ext cx="199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Conflict Table</a:t>
            </a:r>
            <a:endParaRPr lang="zh-CN" altLang="en-US" b="1" i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61575"/>
              </p:ext>
            </p:extLst>
          </p:nvPr>
        </p:nvGraphicFramePr>
        <p:xfrm>
          <a:off x="5981433" y="3493477"/>
          <a:ext cx="64296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… …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8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Configurable Cache Line Sizing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 </a:t>
            </a:r>
            <a:r>
              <a:rPr lang="en-US" altLang="zh-CN" i="1" dirty="0" smtClean="0">
                <a:solidFill>
                  <a:srgbClr val="FF0000"/>
                </a:solidFill>
              </a:rPr>
              <a:t>block </a:t>
            </a:r>
            <a:r>
              <a:rPr lang="en-US" altLang="zh-CN" i="1" dirty="0">
                <a:solidFill>
                  <a:srgbClr val="FF0000"/>
                </a:solidFill>
              </a:rPr>
              <a:t>size monitor </a:t>
            </a:r>
            <a:r>
              <a:rPr lang="en-US" altLang="zh-CN" dirty="0" smtClean="0"/>
              <a:t>is used to </a:t>
            </a:r>
            <a:r>
              <a:rPr lang="en-US" altLang="zh-CN" dirty="0"/>
              <a:t>select the best block size </a:t>
            </a:r>
            <a:r>
              <a:rPr lang="en-US" altLang="zh-CN" dirty="0" smtClean="0"/>
              <a:t>used  for LLC.</a:t>
            </a:r>
          </a:p>
          <a:p>
            <a:r>
              <a:rPr lang="en-US" altLang="zh-CN" dirty="0" smtClean="0"/>
              <a:t>Block size selection algorithm (consider bandwidth and performance)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1800" b="1" dirty="0" smtClean="0"/>
              <a:t>Score </a:t>
            </a:r>
            <a:r>
              <a:rPr lang="en-US" altLang="zh-CN" sz="1800" b="1" dirty="0"/>
              <a:t>= hit – A * (access – hit) * </a:t>
            </a:r>
            <a:r>
              <a:rPr lang="en-US" altLang="zh-CN" sz="1800" b="1" dirty="0" err="1"/>
              <a:t>block_size</a:t>
            </a:r>
            <a:r>
              <a:rPr lang="en-US" altLang="zh-CN" sz="1800" b="1" dirty="0"/>
              <a:t> </a:t>
            </a:r>
            <a:endParaRPr lang="zh-CN" altLang="en-US" sz="1800" b="1" dirty="0"/>
          </a:p>
          <a:p>
            <a:endParaRPr lang="en-US" altLang="zh-CN" dirty="0"/>
          </a:p>
          <a:p>
            <a:r>
              <a:rPr lang="en-US" altLang="zh-CN" dirty="0" smtClean="0"/>
              <a:t>The selected </a:t>
            </a:r>
            <a:r>
              <a:rPr lang="en-US" altLang="zh-CN" dirty="0" err="1" smtClean="0"/>
              <a:t>blk</a:t>
            </a:r>
            <a:r>
              <a:rPr lang="en-US" altLang="zh-CN" dirty="0" smtClean="0"/>
              <a:t> size will be used to </a:t>
            </a:r>
          </a:p>
          <a:p>
            <a:pPr marL="0" indent="0">
              <a:buNone/>
            </a:pPr>
            <a:r>
              <a:rPr lang="en-US" altLang="zh-CN" dirty="0" smtClean="0"/>
              <a:t>     guide the LLC </a:t>
            </a:r>
            <a:r>
              <a:rPr lang="en-US" altLang="zh-CN" dirty="0" err="1" smtClean="0"/>
              <a:t>prefetch</a:t>
            </a:r>
            <a:r>
              <a:rPr lang="en-US" altLang="zh-CN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231" t="38702" r="51118" b="44759"/>
          <a:stretch/>
        </p:blipFill>
        <p:spPr>
          <a:xfrm>
            <a:off x="5485343" y="2845440"/>
            <a:ext cx="6191088" cy="233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Two-Level Prefetching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Specific for DPC2 framework.</a:t>
            </a:r>
            <a:endParaRPr lang="en-US" altLang="zh-CN" dirty="0"/>
          </a:p>
          <a:p>
            <a:r>
              <a:rPr lang="en-US" altLang="zh-CN" dirty="0" smtClean="0"/>
              <a:t>Change the state “</a:t>
            </a:r>
            <a:r>
              <a:rPr lang="en-US" altLang="zh-CN" dirty="0" err="1" smtClean="0"/>
              <a:t>Prefetch</a:t>
            </a:r>
            <a:r>
              <a:rPr lang="en-US" altLang="zh-CN" dirty="0" smtClean="0"/>
              <a:t>” in access map to “L2 </a:t>
            </a:r>
            <a:r>
              <a:rPr lang="en-US" altLang="zh-CN" dirty="0" err="1" smtClean="0"/>
              <a:t>Prefetch</a:t>
            </a:r>
            <a:r>
              <a:rPr lang="en-US" altLang="zh-CN" dirty="0" smtClean="0"/>
              <a:t>” and “LLC </a:t>
            </a:r>
            <a:r>
              <a:rPr lang="en-US" altLang="zh-CN" dirty="0" err="1" smtClean="0"/>
              <a:t>Prefetch</a:t>
            </a:r>
            <a:r>
              <a:rPr lang="en-US" altLang="zh-CN" dirty="0" smtClean="0"/>
              <a:t>”. </a:t>
            </a:r>
            <a:endParaRPr lang="en-US" altLang="zh-CN" dirty="0"/>
          </a:p>
          <a:p>
            <a:r>
              <a:rPr lang="en-US" altLang="zh-CN" dirty="0" smtClean="0"/>
              <a:t>Our main goal is to hide long main memory latency. And then try to hide the LLC latency.</a:t>
            </a:r>
          </a:p>
          <a:p>
            <a:r>
              <a:rPr lang="en-US" altLang="zh-CN" dirty="0" smtClean="0"/>
              <a:t>During </a:t>
            </a:r>
            <a:r>
              <a:rPr lang="en-US" altLang="zh-CN" dirty="0" err="1" smtClean="0"/>
              <a:t>prefetch</a:t>
            </a:r>
            <a:r>
              <a:rPr lang="en-US" altLang="zh-CN" dirty="0" smtClean="0"/>
              <a:t> candidate selection, we will first choose the blocks which are not </a:t>
            </a:r>
            <a:r>
              <a:rPr lang="en-US" altLang="zh-CN" dirty="0" err="1" smtClean="0"/>
              <a:t>prefetched</a:t>
            </a:r>
            <a:r>
              <a:rPr lang="en-US" altLang="zh-CN" dirty="0" smtClean="0"/>
              <a:t>. If the such candidates do not fill up the </a:t>
            </a:r>
            <a:r>
              <a:rPr lang="en-US" altLang="zh-CN" dirty="0" err="1" smtClean="0"/>
              <a:t>prefetch</a:t>
            </a:r>
            <a:r>
              <a:rPr lang="en-US" altLang="zh-CN" dirty="0" smtClean="0"/>
              <a:t> degree we will choose the blocks which are in “LLC </a:t>
            </a:r>
            <a:r>
              <a:rPr lang="en-US" altLang="zh-CN" dirty="0" err="1" smtClean="0"/>
              <a:t>prefetch</a:t>
            </a:r>
            <a:r>
              <a:rPr lang="en-US" altLang="zh-CN" dirty="0" smtClean="0"/>
              <a:t>” to transfer them into L2 cache.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109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HG Mincho Light J"/>
        <a:cs typeface="HG Mincho Light J"/>
      </a:majorFont>
      <a:minorFont>
        <a:latin typeface="Garamond"/>
        <a:ea typeface="HG Mincho Light J"/>
        <a:cs typeface="HG Mincho Light J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27F015E7-85A5-4647-88DB-EEEABB51DAE2}" vid="{F6DDC73B-7633-4F69-9726-6F1CE2C3D5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350</TotalTime>
  <Words>713</Words>
  <Application>Microsoft Office PowerPoint</Application>
  <PresentationFormat>Widescreen</PresentationFormat>
  <Paragraphs>240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HG Mincho Light J</vt:lpstr>
      <vt:lpstr>ＭＳ Ｐゴシック</vt:lpstr>
      <vt:lpstr>ＭＳ Ｐゴシック</vt:lpstr>
      <vt:lpstr>宋体</vt:lpstr>
      <vt:lpstr>宋体</vt:lpstr>
      <vt:lpstr>Calibri</vt:lpstr>
      <vt:lpstr>Comic Sans MS</vt:lpstr>
      <vt:lpstr>Garamond</vt:lpstr>
      <vt:lpstr>Times New Roman</vt:lpstr>
      <vt:lpstr>Wingdings</vt:lpstr>
      <vt:lpstr>Theme1</vt:lpstr>
      <vt:lpstr>PowerPoint Presentation</vt:lpstr>
      <vt:lpstr>Presentation Outline</vt:lpstr>
      <vt:lpstr>AMPM</vt:lpstr>
      <vt:lpstr>Problems with AMPM</vt:lpstr>
      <vt:lpstr>Problems with AMPM Cont.</vt:lpstr>
      <vt:lpstr>Proposed Optimizations</vt:lpstr>
      <vt:lpstr>Proposed Optimizations Cont.</vt:lpstr>
      <vt:lpstr>Configurable Cache Line Sizing</vt:lpstr>
      <vt:lpstr>Two-Level Prefetching</vt:lpstr>
      <vt:lpstr>Hardware Overhead</vt:lpstr>
      <vt:lpstr>Experimental Results</vt:lpstr>
      <vt:lpstr>Conclusions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Optimized AMPM-based Prefetcher Coupled with Configurable Cache Line Sizing</dc:title>
  <dc:creator>Qi</dc:creator>
  <cp:lastModifiedBy>Qi</cp:lastModifiedBy>
  <cp:revision>35</cp:revision>
  <dcterms:created xsi:type="dcterms:W3CDTF">2015-06-02T18:45:01Z</dcterms:created>
  <dcterms:modified xsi:type="dcterms:W3CDTF">2015-06-10T13:52:03Z</dcterms:modified>
</cp:coreProperties>
</file>