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  <p:sldMasterId id="2147483713" r:id="rId2"/>
    <p:sldMasterId id="2147483751" r:id="rId3"/>
    <p:sldMasterId id="2147483781" r:id="rId4"/>
  </p:sldMasterIdLst>
  <p:notesMasterIdLst>
    <p:notesMasterId r:id="rId21"/>
  </p:notesMasterIdLst>
  <p:sldIdLst>
    <p:sldId id="256" r:id="rId5"/>
    <p:sldId id="257" r:id="rId6"/>
    <p:sldId id="258" r:id="rId7"/>
    <p:sldId id="260" r:id="rId8"/>
    <p:sldId id="273" r:id="rId9"/>
    <p:sldId id="263" r:id="rId10"/>
    <p:sldId id="264" r:id="rId11"/>
    <p:sldId id="275" r:id="rId12"/>
    <p:sldId id="274" r:id="rId13"/>
    <p:sldId id="265" r:id="rId14"/>
    <p:sldId id="266" r:id="rId15"/>
    <p:sldId id="267" r:id="rId16"/>
    <p:sldId id="270" r:id="rId17"/>
    <p:sldId id="269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77" autoAdjust="0"/>
  </p:normalViewPr>
  <p:slideViewPr>
    <p:cSldViewPr snapToGrid="0"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karsli\Desktop\results_seq_and_ip_strid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743157722615675E-2"/>
          <c:y val="3.2979841438531936E-2"/>
          <c:w val="0.91481846442101833"/>
          <c:h val="0.69786956730603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Sheet3!$A$2</c:f>
              <c:strCache>
                <c:ptCount val="1"/>
                <c:pt idx="0">
                  <c:v>Best Distance Sequential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Sheet3!$B$1:$H$1</c:f>
              <c:strCache>
                <c:ptCount val="7"/>
                <c:pt idx="0">
                  <c:v>197.parser.100m</c:v>
                </c:pt>
                <c:pt idx="1">
                  <c:v>400.perlbench.100m</c:v>
                </c:pt>
                <c:pt idx="2">
                  <c:v>410.bwaves.100m</c:v>
                </c:pt>
                <c:pt idx="3">
                  <c:v>434.zeusmp.100m</c:v>
                </c:pt>
                <c:pt idx="4">
                  <c:v>436.cactusADM.100m</c:v>
                </c:pt>
                <c:pt idx="5">
                  <c:v>459.GemsFDTD.100m</c:v>
                </c:pt>
                <c:pt idx="6">
                  <c:v>481.wrf.100m</c:v>
                </c:pt>
              </c:strCache>
            </c:strRef>
          </c:cat>
          <c:val>
            <c:numRef>
              <c:f>Sheet3!$B$2:$H$2</c:f>
              <c:numCache>
                <c:formatCode>#,##0.00</c:formatCode>
                <c:ptCount val="7"/>
                <c:pt idx="0">
                  <c:v>1.1000000000000001</c:v>
                </c:pt>
                <c:pt idx="1">
                  <c:v>1.28</c:v>
                </c:pt>
                <c:pt idx="2">
                  <c:v>1.4</c:v>
                </c:pt>
                <c:pt idx="3">
                  <c:v>1.56</c:v>
                </c:pt>
                <c:pt idx="4">
                  <c:v>1.77</c:v>
                </c:pt>
                <c:pt idx="5">
                  <c:v>1.23</c:v>
                </c:pt>
                <c:pt idx="6">
                  <c:v>1.1000000000000001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SPAD</c:v>
                </c:pt>
              </c:strCache>
            </c:strRef>
          </c:tx>
          <c:spPr>
            <a:solidFill>
              <a:srgbClr val="FF420E"/>
            </a:solidFill>
            <a:ln>
              <a:noFill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Sheet3!$B$1:$H$1</c:f>
              <c:strCache>
                <c:ptCount val="7"/>
                <c:pt idx="0">
                  <c:v>197.parser.100m</c:v>
                </c:pt>
                <c:pt idx="1">
                  <c:v>400.perlbench.100m</c:v>
                </c:pt>
                <c:pt idx="2">
                  <c:v>410.bwaves.100m</c:v>
                </c:pt>
                <c:pt idx="3">
                  <c:v>434.zeusmp.100m</c:v>
                </c:pt>
                <c:pt idx="4">
                  <c:v>436.cactusADM.100m</c:v>
                </c:pt>
                <c:pt idx="5">
                  <c:v>459.GemsFDTD.100m</c:v>
                </c:pt>
                <c:pt idx="6">
                  <c:v>481.wrf.100m</c:v>
                </c:pt>
              </c:strCache>
            </c:strRef>
          </c:cat>
          <c:val>
            <c:numRef>
              <c:f>Sheet3!$B$3:$H$3</c:f>
              <c:numCache>
                <c:formatCode>#,##0.00</c:formatCode>
                <c:ptCount val="7"/>
                <c:pt idx="0">
                  <c:v>1.1000000000000001</c:v>
                </c:pt>
                <c:pt idx="1">
                  <c:v>1.21</c:v>
                </c:pt>
                <c:pt idx="2">
                  <c:v>1.4</c:v>
                </c:pt>
                <c:pt idx="3">
                  <c:v>1.57</c:v>
                </c:pt>
                <c:pt idx="4">
                  <c:v>1.7</c:v>
                </c:pt>
                <c:pt idx="5">
                  <c:v>1.25</c:v>
                </c:pt>
                <c:pt idx="6">
                  <c:v>1.08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7428144"/>
        <c:axId val="177428704"/>
      </c:barChart>
      <c:catAx>
        <c:axId val="177428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177428704"/>
        <c:crosses val="autoZero"/>
        <c:auto val="1"/>
        <c:lblAlgn val="ctr"/>
        <c:lblOffset val="100"/>
        <c:noMultiLvlLbl val="1"/>
      </c:catAx>
      <c:valAx>
        <c:axId val="177428704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#,##0.00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177428144"/>
        <c:crosses val="autoZero"/>
        <c:crossBetween val="between"/>
      </c:valAx>
      <c:spPr>
        <a:noFill/>
        <a:ln>
          <a:solidFill>
            <a:srgbClr val="B3B3B3"/>
          </a:solidFill>
        </a:ln>
      </c:spPr>
    </c:plotArea>
    <c:legend>
      <c:legendPos val="r"/>
      <c:layout>
        <c:manualLayout>
          <c:xMode val="edge"/>
          <c:yMode val="edge"/>
          <c:x val="0.14802764511812122"/>
          <c:y val="4.2648054052824028E-2"/>
          <c:w val="0.25240056775396019"/>
          <c:h val="0.12265505759167598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zero"/>
    <c:showDLblsOverMax val="1"/>
  </c:chart>
  <c:spPr>
    <a:solidFill>
      <a:srgbClr val="FFFFFF"/>
    </a:solidFill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8.6144993066270825E-2"/>
          <c:y val="9.7633652908677288E-2"/>
          <c:w val="0.8968014512002187"/>
          <c:h val="0.8344026468782724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ip stride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Config 1</c:v>
                </c:pt>
                <c:pt idx="1">
                  <c:v>Config 2</c:v>
                </c:pt>
                <c:pt idx="2">
                  <c:v>Config 3</c:v>
                </c:pt>
                <c:pt idx="3">
                  <c:v>Config 4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1.0798002</c:v>
                </c:pt>
                <c:pt idx="1">
                  <c:v>1.0844107620000001</c:v>
                </c:pt>
                <c:pt idx="2">
                  <c:v>1.0626324949999999</c:v>
                </c:pt>
                <c:pt idx="3">
                  <c:v>1.0733753619999999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SPAD</c:v>
                </c:pt>
              </c:strCache>
            </c:strRef>
          </c:tx>
          <c:spPr>
            <a:solidFill>
              <a:srgbClr val="FF420E"/>
            </a:solidFill>
            <a:ln>
              <a:noFill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Config 1</c:v>
                </c:pt>
                <c:pt idx="1">
                  <c:v>Config 2</c:v>
                </c:pt>
                <c:pt idx="2">
                  <c:v>Config 3</c:v>
                </c:pt>
                <c:pt idx="3">
                  <c:v>Config 4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1.1615580000000001</c:v>
                </c:pt>
                <c:pt idx="1">
                  <c:v>1.1620600000000001</c:v>
                </c:pt>
                <c:pt idx="2">
                  <c:v>1.1044320000000001</c:v>
                </c:pt>
                <c:pt idx="3">
                  <c:v>1.156258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combined (submitted)</c:v>
                </c:pt>
              </c:strCache>
            </c:strRef>
          </c:tx>
          <c:spPr>
            <a:solidFill>
              <a:srgbClr val="FFD320"/>
            </a:solidFill>
            <a:ln>
              <a:noFill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Config 1</c:v>
                </c:pt>
                <c:pt idx="1">
                  <c:v>Config 2</c:v>
                </c:pt>
                <c:pt idx="2">
                  <c:v>Config 3</c:v>
                </c:pt>
                <c:pt idx="3">
                  <c:v>Config 4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1.169891</c:v>
                </c:pt>
                <c:pt idx="1">
                  <c:v>1.1713690000000001</c:v>
                </c:pt>
                <c:pt idx="2">
                  <c:v>1.1112839999999999</c:v>
                </c:pt>
                <c:pt idx="3">
                  <c:v>1.163945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2028576"/>
        <c:axId val="182029136"/>
      </c:barChart>
      <c:catAx>
        <c:axId val="182028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182029136"/>
        <c:crosses val="autoZero"/>
        <c:auto val="1"/>
        <c:lblAlgn val="ctr"/>
        <c:lblOffset val="100"/>
        <c:noMultiLvlLbl val="1"/>
      </c:catAx>
      <c:valAx>
        <c:axId val="182029136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200" baseline="0"/>
                </a:pPr>
                <a:r>
                  <a:rPr lang="en-US" sz="1200" baseline="0" dirty="0">
                    <a:latin typeface="Arial"/>
                  </a:rPr>
                  <a:t>Speedup</a:t>
                </a:r>
              </a:p>
            </c:rich>
          </c:tx>
          <c:layout>
            <c:manualLayout>
              <c:xMode val="edge"/>
              <c:yMode val="edge"/>
              <c:x val="9.3019394910056844E-3"/>
              <c:y val="0.44888983678185818"/>
            </c:manualLayout>
          </c:layout>
          <c:overlay val="1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182028576"/>
        <c:crosses val="autoZero"/>
        <c:crossBetween val="between"/>
      </c:valAx>
      <c:spPr>
        <a:noFill/>
        <a:ln>
          <a:solidFill>
            <a:srgbClr val="B3B3B3"/>
          </a:solidFill>
        </a:ln>
      </c:spPr>
    </c:plotArea>
    <c:legend>
      <c:legendPos val="t"/>
      <c:layout/>
      <c:overlay val="0"/>
      <c:spPr>
        <a:noFill/>
        <a:ln>
          <a:noFill/>
        </a:ln>
      </c:spPr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zero"/>
    <c:showDLblsOverMax val="1"/>
  </c:chart>
  <c:spPr>
    <a:solidFill>
      <a:srgbClr val="FFFFFF"/>
    </a:solidFill>
    <a:ln>
      <a:noFill/>
    </a:ln>
  </c:spPr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28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282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283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284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FD44C87-FB25-4ACA-B8B7-55C68437672A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4630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358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1F7ABF43-3EFF-4AA2-B114-FD84A1335FA7}" type="slidenum">
              <a:rPr lang="en-US" sz="1200" strike="noStrike">
                <a:solidFill>
                  <a:srgbClr val="000000"/>
                </a:solidFill>
                <a:latin typeface="Arial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3060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3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7D00686-DD42-453A-B67E-AF5F0C67338E}" type="slidenum">
              <a:rPr lang="en-US" sz="1200" strike="noStrike">
                <a:solidFill>
                  <a:srgbClr val="000000"/>
                </a:solidFill>
                <a:latin typeface="Arial"/>
              </a:r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8953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378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93B50094-6FEE-4A15-97F8-3DA006F696DD}" type="slidenum">
              <a:rPr lang="en-US" sz="1200" strike="noStrike">
                <a:solidFill>
                  <a:srgbClr val="000000"/>
                </a:solidFill>
                <a:latin typeface="Arial"/>
              </a:r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5146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380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22D046F1-3CF2-43E4-AFA8-D58BE908AB72}" type="slidenum">
              <a:rPr lang="en-US" sz="1200" strike="noStrike">
                <a:solidFill>
                  <a:srgbClr val="000000"/>
                </a:solidFill>
                <a:latin typeface="Arial"/>
              </a:r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9331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38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3B037E12-CFF9-4FDA-AA7B-EFA463CAC143}" type="slidenum">
              <a:rPr lang="en-US" sz="1200" strike="noStrike">
                <a:solidFill>
                  <a:srgbClr val="000000"/>
                </a:solidFill>
                <a:latin typeface="Arial"/>
              </a:r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03091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dirty="0" smtClean="0"/>
          </a:p>
        </p:txBody>
      </p:sp>
      <p:sp>
        <p:nvSpPr>
          <p:cNvPr id="384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B824447-E16B-41B0-8F9E-E6993B38FD6E}" type="slidenum">
              <a:rPr lang="en-US" sz="1200" strike="noStrike">
                <a:solidFill>
                  <a:srgbClr val="000000"/>
                </a:solidFill>
                <a:latin typeface="Arial"/>
              </a:r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03818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388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BDB96CA7-662F-4497-8D86-09115842AD03}" type="slidenum">
              <a:rPr lang="en-US" sz="1200" strike="noStrike">
                <a:solidFill>
                  <a:srgbClr val="000000"/>
                </a:solidFill>
                <a:latin typeface="Arial"/>
              </a:r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18844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390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95216062-B056-488A-8078-D2562027F7AB}" type="slidenum">
              <a:rPr lang="en-US" sz="1200" strike="noStrike">
                <a:solidFill>
                  <a:srgbClr val="000000"/>
                </a:solidFill>
                <a:latin typeface="Arial"/>
                <a:ea typeface="+mn-ea"/>
              </a:r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8886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360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325C61A6-F55D-4C41-83A0-31DC2F41A7F5}" type="slidenum">
              <a:rPr lang="en-US" sz="1200" strike="noStrike">
                <a:solidFill>
                  <a:srgbClr val="000000"/>
                </a:solidFill>
                <a:latin typeface="Arial"/>
              </a:r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9942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baseline="0" dirty="0" smtClean="0"/>
          </a:p>
        </p:txBody>
      </p:sp>
      <p:sp>
        <p:nvSpPr>
          <p:cNvPr id="362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8D42F99-8162-4C71-9349-B16F8A47C48F}" type="slidenum">
              <a:rPr lang="en-US" sz="1200" strike="noStrike">
                <a:solidFill>
                  <a:srgbClr val="000000"/>
                </a:solidFill>
                <a:latin typeface="Arial"/>
              </a:r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338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36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C79F08A-7031-4BE7-AFB6-88DE2214CBDB}" type="slidenum">
              <a:rPr lang="en-US" sz="1200" strike="noStrike">
                <a:solidFill>
                  <a:srgbClr val="000000"/>
                </a:solidFill>
                <a:latin typeface="Arial"/>
              </a:r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20021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362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8D42F99-8162-4C71-9349-B16F8A47C48F}" type="slidenum">
              <a:rPr lang="en-US" sz="1200" strike="noStrike">
                <a:solidFill>
                  <a:srgbClr val="000000"/>
                </a:solidFill>
                <a:latin typeface="Arial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3388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pPr marL="228600" indent="-228600">
              <a:buAutoNum type="arabicPeriod"/>
            </a:pPr>
            <a:endParaRPr dirty="0"/>
          </a:p>
        </p:txBody>
      </p:sp>
      <p:sp>
        <p:nvSpPr>
          <p:cNvPr id="372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15E70221-EDB0-4450-BECC-4012ACDB1EB0}" type="slidenum">
              <a:rPr lang="en-US" sz="1200" strike="noStrike">
                <a:solidFill>
                  <a:srgbClr val="000000"/>
                </a:solidFill>
                <a:latin typeface="Arial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1961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374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34B9177C-4804-4420-8051-F24856E4BAA8}" type="slidenum">
              <a:rPr lang="en-US" sz="1200" strike="noStrike">
                <a:solidFill>
                  <a:srgbClr val="000000"/>
                </a:solidFill>
                <a:latin typeface="Arial"/>
              </a:r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7108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3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7D00686-DD42-453A-B67E-AF5F0C67338E}" type="slidenum">
              <a:rPr lang="en-US" sz="1200" strike="noStrike">
                <a:solidFill>
                  <a:srgbClr val="000000"/>
                </a:solidFill>
                <a:latin typeface="Arial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8953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3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7D00686-DD42-453A-B67E-AF5F0C67338E}" type="slidenum">
              <a:rPr lang="en-US" sz="1200" strike="noStrike">
                <a:solidFill>
                  <a:srgbClr val="000000"/>
                </a:solidFill>
                <a:latin typeface="Arial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895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8" name="Picture 11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9" name="Picture 11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238" name="Picture 23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239" name="Picture 23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3C2E-D299-4B6F-A6F7-BBDC45DB2AC0}" type="datetimeFigureOut">
              <a:rPr lang="en-US" smtClean="0"/>
              <a:t>12-Jun-2015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BBC5-E606-48DB-8AC8-63C6BE76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04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3C2E-D299-4B6F-A6F7-BBDC45DB2AC0}" type="datetimeFigureOut">
              <a:rPr lang="en-US" smtClean="0"/>
              <a:t>12-Jun-2015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BBC5-E606-48DB-8AC8-63C6BE76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94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3C2E-D299-4B6F-A6F7-BBDC45DB2AC0}" type="datetimeFigureOut">
              <a:rPr lang="en-US" smtClean="0"/>
              <a:t>12-Jun-2015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BBC5-E606-48DB-8AC8-63C6BE76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392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3C2E-D299-4B6F-A6F7-BBDC45DB2AC0}" type="datetimeFigureOut">
              <a:rPr lang="en-US" smtClean="0"/>
              <a:t>12-Jun-2015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BBC5-E606-48DB-8AC8-63C6BE76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692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3C2E-D299-4B6F-A6F7-BBDC45DB2AC0}" type="datetimeFigureOut">
              <a:rPr lang="en-US" smtClean="0"/>
              <a:t>12-Jun-2015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BBC5-E606-48DB-8AC8-63C6BE76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3C2E-D299-4B6F-A6F7-BBDC45DB2AC0}" type="datetimeFigureOut">
              <a:rPr lang="en-US" smtClean="0"/>
              <a:t>12-Jun-2015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BBC5-E606-48DB-8AC8-63C6BE76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339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3C2E-D299-4B6F-A6F7-BBDC45DB2AC0}" type="datetimeFigureOut">
              <a:rPr lang="en-US" smtClean="0"/>
              <a:t>12-Jun-2015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BBC5-E606-48DB-8AC8-63C6BE76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150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3C2E-D299-4B6F-A6F7-BBDC45DB2AC0}" type="datetimeFigureOut">
              <a:rPr lang="en-US" smtClean="0"/>
              <a:t>12-Jun-2015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BBC5-E606-48DB-8AC8-63C6BE76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386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3C2E-D299-4B6F-A6F7-BBDC45DB2AC0}" type="datetimeFigureOut">
              <a:rPr lang="en-US" smtClean="0"/>
              <a:t>12-Jun-2015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BBC5-E606-48DB-8AC8-63C6BE76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44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3C2E-D299-4B6F-A6F7-BBDC45DB2AC0}" type="datetimeFigureOut">
              <a:rPr lang="en-US" smtClean="0"/>
              <a:t>12-Jun-2015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BBC5-E606-48DB-8AC8-63C6BE76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324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3C2E-D299-4B6F-A6F7-BBDC45DB2AC0}" type="datetimeFigureOut">
              <a:rPr lang="en-US" smtClean="0"/>
              <a:t>12-Jun-2015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BBC5-E606-48DB-8AC8-63C6BE76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096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12-Jun-2015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633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12-Jun-2015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87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12-Jun-2015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8327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12-Jun-2015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1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12-Jun-2015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325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12-Jun-2015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12-Jun-2015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680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12-Jun-2015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459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12-Jun-2015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922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12-Jun-2015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134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12-Jun-2015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7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-9360" y="-7920"/>
            <a:ext cx="9162000" cy="1040400"/>
          </a:xfrm>
          <a:custGeom>
            <a:avLst/>
            <a:gdLst/>
            <a:ahLst/>
            <a:cxnLst/>
            <a:rect l="0" t="0" r="r" b="b"/>
            <a:pathLst>
              <a:path w="5773" h="657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CustomShape 2"/>
          <p:cNvSpPr/>
          <p:nvPr/>
        </p:nvSpPr>
        <p:spPr>
          <a:xfrm>
            <a:off x="4381560" y="-7920"/>
            <a:ext cx="4761360" cy="637200"/>
          </a:xfrm>
          <a:custGeom>
            <a:avLst/>
            <a:gdLst/>
            <a:ahLst/>
            <a:cxnLst/>
            <a:rect l="0" t="0" r="r" b="b"/>
            <a:pathLst>
              <a:path w="3001" h="596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CustomShape 3"/>
          <p:cNvSpPr/>
          <p:nvPr/>
        </p:nvSpPr>
        <p:spPr>
          <a:xfrm rot="21436200">
            <a:off x="-18000" y="202320"/>
            <a:ext cx="9162000" cy="646560"/>
          </a:xfrm>
          <a:custGeom>
            <a:avLst/>
            <a:gdLst/>
            <a:ahLst/>
            <a:cxnLst/>
            <a:rect l="0" t="0" r="r" b="b"/>
            <a:pathLst>
              <a:path w="5773" h="1056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AC272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" name="CustomShape 4"/>
          <p:cNvSpPr/>
          <p:nvPr/>
        </p:nvSpPr>
        <p:spPr>
          <a:xfrm rot="21436200">
            <a:off x="-13680" y="276480"/>
            <a:ext cx="9174600" cy="528120"/>
          </a:xfrm>
          <a:custGeom>
            <a:avLst/>
            <a:gdLst/>
            <a:ahLst/>
            <a:cxnLst/>
            <a:rect l="0" t="0" r="r" b="b"/>
            <a:pathLst>
              <a:path w="5767" h="855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3891A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-9360" y="-7920"/>
            <a:ext cx="9162000" cy="1040400"/>
          </a:xfrm>
          <a:custGeom>
            <a:avLst/>
            <a:gdLst/>
            <a:ahLst/>
            <a:cxnLst/>
            <a:rect l="0" t="0" r="r" b="b"/>
            <a:pathLst>
              <a:path w="5773" h="657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1" name="CustomShape 2"/>
          <p:cNvSpPr/>
          <p:nvPr/>
        </p:nvSpPr>
        <p:spPr>
          <a:xfrm>
            <a:off x="4381560" y="-7920"/>
            <a:ext cx="4761360" cy="637200"/>
          </a:xfrm>
          <a:custGeom>
            <a:avLst/>
            <a:gdLst/>
            <a:ahLst/>
            <a:cxnLst/>
            <a:rect l="0" t="0" r="r" b="b"/>
            <a:pathLst>
              <a:path w="3001" h="596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2" name="CustomShape 3"/>
          <p:cNvSpPr/>
          <p:nvPr/>
        </p:nvSpPr>
        <p:spPr>
          <a:xfrm rot="21436200">
            <a:off x="-18000" y="202320"/>
            <a:ext cx="9162000" cy="646560"/>
          </a:xfrm>
          <a:custGeom>
            <a:avLst/>
            <a:gdLst/>
            <a:ahLst/>
            <a:cxnLst/>
            <a:rect l="0" t="0" r="r" b="b"/>
            <a:pathLst>
              <a:path w="5773" h="1056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AC272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3" name="CustomShape 4"/>
          <p:cNvSpPr/>
          <p:nvPr/>
        </p:nvSpPr>
        <p:spPr>
          <a:xfrm rot="21436200">
            <a:off x="-13680" y="276480"/>
            <a:ext cx="9174600" cy="528120"/>
          </a:xfrm>
          <a:custGeom>
            <a:avLst/>
            <a:gdLst/>
            <a:ahLst/>
            <a:cxnLst/>
            <a:rect l="0" t="0" r="r" b="b"/>
            <a:pathLst>
              <a:path w="5767" h="855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3891A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20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03C2E-D299-4B6F-A6F7-BBDC45DB2AC0}" type="datetimeFigureOut">
              <a:rPr lang="en-US" smtClean="0"/>
              <a:t>12-Jun-2015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3BBC5-E606-48DB-8AC8-63C6BE76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7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9E568-0ACF-42B5-8B4B-4BA5D0F79269}" type="datetimeFigureOut">
              <a:rPr lang="en-US" smtClean="0"/>
              <a:t>12-Jun-2015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A239E-5CDB-4FE1-9949-CD71C38D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8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1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1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70C0"/>
            </a:gs>
            <a:gs pos="50000">
              <a:srgbClr val="0070C0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ustomShape 1"/>
          <p:cNvSpPr/>
          <p:nvPr/>
        </p:nvSpPr>
        <p:spPr>
          <a:xfrm>
            <a:off x="609480" y="1371600"/>
            <a:ext cx="7847640" cy="11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strike="noStrike">
                <a:solidFill>
                  <a:srgbClr val="FFFFFF"/>
                </a:solidFill>
                <a:latin typeface="Calibri"/>
                <a:ea typeface="DejaVu Sans"/>
              </a:rPr>
              <a:t>Prefetching On-time and When it Works</a:t>
            </a:r>
            <a:endParaRPr/>
          </a:p>
        </p:txBody>
      </p:sp>
      <p:pic>
        <p:nvPicPr>
          <p:cNvPr id="286" name="Picture 7"/>
          <p:cNvPicPr/>
          <p:nvPr/>
        </p:nvPicPr>
        <p:blipFill>
          <a:blip r:embed="rId3"/>
          <a:stretch/>
        </p:blipFill>
        <p:spPr>
          <a:xfrm>
            <a:off x="304920" y="457200"/>
            <a:ext cx="1646640" cy="532440"/>
          </a:xfrm>
          <a:prstGeom prst="rect">
            <a:avLst/>
          </a:prstGeom>
          <a:ln>
            <a:noFill/>
          </a:ln>
        </p:spPr>
      </p:pic>
      <p:sp>
        <p:nvSpPr>
          <p:cNvPr id="287" name="CustomShape 2"/>
          <p:cNvSpPr/>
          <p:nvPr/>
        </p:nvSpPr>
        <p:spPr>
          <a:xfrm>
            <a:off x="990720" y="3048120"/>
            <a:ext cx="7390440" cy="1735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strike="noStrike" dirty="0">
                <a:solidFill>
                  <a:srgbClr val="FFFFFF"/>
                </a:solidFill>
                <a:latin typeface="Calibri"/>
                <a:ea typeface="DejaVu Sans"/>
              </a:rPr>
              <a:t>Sequential </a:t>
            </a:r>
            <a:r>
              <a:rPr lang="en-US" sz="2400" strike="noStrike" dirty="0" err="1">
                <a:solidFill>
                  <a:srgbClr val="FFFFFF"/>
                </a:solidFill>
                <a:latin typeface="Calibri"/>
                <a:ea typeface="DejaVu Sans"/>
              </a:rPr>
              <a:t>Prefetcher</a:t>
            </a:r>
            <a:r>
              <a:rPr lang="en-US" sz="2400" strike="noStrike" dirty="0">
                <a:solidFill>
                  <a:srgbClr val="FFFFFF"/>
                </a:solidFill>
                <a:latin typeface="Calibri"/>
                <a:ea typeface="DejaVu Sans"/>
              </a:rPr>
              <a:t> With Adaptive </a:t>
            </a:r>
            <a:r>
              <a:rPr lang="en-US" sz="2400" strike="noStrike" dirty="0" smtClean="0">
                <a:solidFill>
                  <a:srgbClr val="FFFFFF"/>
                </a:solidFill>
                <a:latin typeface="Calibri"/>
                <a:ea typeface="DejaVu Sans"/>
              </a:rPr>
              <a:t>Distance </a:t>
            </a:r>
            <a:r>
              <a:rPr lang="en-US" sz="2400" strike="noStrike" dirty="0">
                <a:solidFill>
                  <a:srgbClr val="FFFFFF"/>
                </a:solidFill>
                <a:latin typeface="Calibri"/>
                <a:ea typeface="DejaVu Sans"/>
              </a:rPr>
              <a:t>(SPAD)</a:t>
            </a:r>
            <a:endParaRPr dirty="0"/>
          </a:p>
        </p:txBody>
      </p:sp>
      <p:pic>
        <p:nvPicPr>
          <p:cNvPr id="288" name="Picture 7"/>
          <p:cNvPicPr/>
          <p:nvPr/>
        </p:nvPicPr>
        <p:blipFill>
          <a:blip r:embed="rId3"/>
          <a:stretch/>
        </p:blipFill>
        <p:spPr>
          <a:xfrm>
            <a:off x="7238880" y="457200"/>
            <a:ext cx="1646640" cy="532440"/>
          </a:xfrm>
          <a:prstGeom prst="rect">
            <a:avLst/>
          </a:prstGeom>
          <a:ln>
            <a:noFill/>
          </a:ln>
        </p:spPr>
      </p:pic>
      <p:sp>
        <p:nvSpPr>
          <p:cNvPr id="289" name="TextShape 3"/>
          <p:cNvSpPr txBox="1"/>
          <p:nvPr/>
        </p:nvSpPr>
        <p:spPr>
          <a:xfrm>
            <a:off x="845460" y="3690692"/>
            <a:ext cx="7680960" cy="92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libri"/>
              </a:rPr>
              <a:t>Ibrahim </a:t>
            </a:r>
            <a:r>
              <a:rPr lang="en-US" dirty="0" err="1">
                <a:solidFill>
                  <a:schemeClr val="bg1"/>
                </a:solidFill>
                <a:latin typeface="Calibri"/>
              </a:rPr>
              <a:t>Burak</a:t>
            </a:r>
            <a:r>
              <a:rPr lang="en-US" dirty="0">
                <a:solidFill>
                  <a:schemeClr val="bg1"/>
                </a:solidFill>
                <a:latin typeface="Calibri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bri"/>
              </a:rPr>
              <a:t>Karsli</a:t>
            </a:r>
            <a:r>
              <a:rPr lang="en-US" dirty="0">
                <a:solidFill>
                  <a:schemeClr val="bg1"/>
                </a:solidFill>
                <a:latin typeface="Calibri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/>
              </a:rPr>
              <a:t>(bkarsli@ele.uri.edu</a:t>
            </a:r>
            <a:r>
              <a:rPr lang="en-US" dirty="0">
                <a:solidFill>
                  <a:schemeClr val="bg1"/>
                </a:solidFill>
                <a:latin typeface="Calibri"/>
              </a:rPr>
              <a:t>)</a:t>
            </a:r>
            <a:endParaRPr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Calibri"/>
              </a:rPr>
              <a:t>Mustafa </a:t>
            </a:r>
            <a:r>
              <a:rPr lang="en-US" dirty="0" err="1">
                <a:solidFill>
                  <a:schemeClr val="bg1"/>
                </a:solidFill>
                <a:latin typeface="Calibri"/>
              </a:rPr>
              <a:t>Cavus</a:t>
            </a:r>
            <a:r>
              <a:rPr lang="en-US" dirty="0">
                <a:solidFill>
                  <a:schemeClr val="bg1"/>
                </a:solidFill>
                <a:latin typeface="Calibri"/>
              </a:rPr>
              <a:t> (mcavus@my.uri.edu)</a:t>
            </a:r>
            <a:endParaRPr dirty="0">
              <a:solidFill>
                <a:schemeClr val="bg1"/>
              </a:solidFill>
            </a:endParaRPr>
          </a:p>
          <a:p>
            <a:pPr algn="ctr"/>
            <a:r>
              <a:rPr lang="en-US" dirty="0" err="1">
                <a:solidFill>
                  <a:schemeClr val="bg1"/>
                </a:solidFill>
                <a:latin typeface="Calibri"/>
              </a:rPr>
              <a:t>Resit</a:t>
            </a:r>
            <a:r>
              <a:rPr lang="en-US" dirty="0">
                <a:solidFill>
                  <a:schemeClr val="bg1"/>
                </a:solidFill>
                <a:latin typeface="Calibri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bri"/>
              </a:rPr>
              <a:t>Sendag</a:t>
            </a:r>
            <a:r>
              <a:rPr lang="en-US" dirty="0">
                <a:solidFill>
                  <a:schemeClr val="bg1"/>
                </a:solidFill>
                <a:latin typeface="Calibri"/>
              </a:rPr>
              <a:t> (sendag@ele.uri.edu)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908227" y="4750755"/>
            <a:ext cx="7390440" cy="99373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strike="noStrike" dirty="0" smtClean="0">
                <a:solidFill>
                  <a:srgbClr val="FFFFFF"/>
                </a:solidFill>
                <a:latin typeface="Calibri"/>
                <a:ea typeface="DejaVu Sans"/>
              </a:rPr>
              <a:t>Department of Electrical, Computer, and Biomedical Engineering</a:t>
            </a:r>
          </a:p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University of Rhode Island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ustomShape 1"/>
          <p:cNvSpPr/>
          <p:nvPr/>
        </p:nvSpPr>
        <p:spPr>
          <a:xfrm>
            <a:off x="0" y="152280"/>
            <a:ext cx="9142920" cy="684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25" name="Picture 4"/>
          <p:cNvPicPr/>
          <p:nvPr/>
        </p:nvPicPr>
        <p:blipFill>
          <a:blip r:embed="rId3"/>
          <a:stretch/>
        </p:blipFill>
        <p:spPr>
          <a:xfrm>
            <a:off x="7391520" y="228600"/>
            <a:ext cx="1646640" cy="532440"/>
          </a:xfrm>
          <a:prstGeom prst="rect">
            <a:avLst/>
          </a:prstGeom>
          <a:ln>
            <a:noFill/>
          </a:ln>
        </p:spPr>
      </p:pic>
      <p:sp>
        <p:nvSpPr>
          <p:cNvPr id="326" name="CustomShape 2"/>
          <p:cNvSpPr/>
          <p:nvPr/>
        </p:nvSpPr>
        <p:spPr>
          <a:xfrm>
            <a:off x="685800" y="152280"/>
            <a:ext cx="647604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en-US" sz="3600" strike="noStrike" dirty="0" smtClean="0">
                <a:solidFill>
                  <a:srgbClr val="84AA33"/>
                </a:solidFill>
                <a:latin typeface="Calibri"/>
                <a:ea typeface="ＭＳ Ｐゴシック"/>
              </a:rPr>
              <a:t>IP-Stride and SPAD</a:t>
            </a:r>
            <a:endParaRPr dirty="0"/>
          </a:p>
        </p:txBody>
      </p:sp>
      <p:sp>
        <p:nvSpPr>
          <p:cNvPr id="327" name="CustomShape 3"/>
          <p:cNvSpPr/>
          <p:nvPr/>
        </p:nvSpPr>
        <p:spPr>
          <a:xfrm>
            <a:off x="380880" y="1371600"/>
            <a:ext cx="8152200" cy="464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95000"/>
              <a:buFont typeface="Wingdings" panose="05000000000000000000" pitchFamily="2" charset="2"/>
              <a:buChar char="§"/>
            </a:pP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The score of SPAD is significantly better than the score of </a:t>
            </a:r>
            <a:r>
              <a:rPr lang="en-US" sz="2600" strike="noStrike" dirty="0" err="1">
                <a:solidFill>
                  <a:srgbClr val="000000"/>
                </a:solidFill>
                <a:latin typeface="Calibri"/>
                <a:ea typeface="DejaVu Sans"/>
              </a:rPr>
              <a:t>ip</a:t>
            </a: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 stride </a:t>
            </a:r>
            <a:r>
              <a:rPr lang="en-US" sz="2600" strike="noStrike" dirty="0" err="1">
                <a:solidFill>
                  <a:srgbClr val="000000"/>
                </a:solidFill>
                <a:latin typeface="Calibri"/>
                <a:ea typeface="DejaVu Sans"/>
              </a:rPr>
              <a:t>prefetcher</a:t>
            </a: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</a:p>
          <a:p>
            <a:pPr marL="457200" indent="-457200">
              <a:lnSpc>
                <a:spcPct val="100000"/>
              </a:lnSpc>
              <a:buSzPct val="95000"/>
              <a:buFont typeface="Wingdings" panose="05000000000000000000" pitchFamily="2" charset="2"/>
              <a:buChar char="§"/>
            </a:pP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However</a:t>
            </a: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, </a:t>
            </a:r>
            <a:r>
              <a:rPr lang="en-US" sz="2600" strike="noStrike" dirty="0" err="1">
                <a:solidFill>
                  <a:srgbClr val="000000"/>
                </a:solidFill>
                <a:latin typeface="Calibri"/>
                <a:ea typeface="DejaVu Sans"/>
              </a:rPr>
              <a:t>ip</a:t>
            </a: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 stride works </a:t>
            </a: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significantly better </a:t>
            </a: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than SPAD </a:t>
            </a: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for some benchmarks, such as </a:t>
            </a: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bzip2 and </a:t>
            </a:r>
            <a:r>
              <a:rPr lang="en-US" sz="2600" strike="noStrike" dirty="0" err="1" smtClean="0">
                <a:solidFill>
                  <a:srgbClr val="000000"/>
                </a:solidFill>
                <a:latin typeface="Calibri"/>
                <a:ea typeface="DejaVu Sans"/>
              </a:rPr>
              <a:t>soplex</a:t>
            </a: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</a:p>
          <a:p>
            <a:pPr marL="457200" indent="-457200">
              <a:lnSpc>
                <a:spcPct val="100000"/>
              </a:lnSpc>
              <a:buSzPct val="95000"/>
              <a:buFont typeface="Wingdings" panose="05000000000000000000" pitchFamily="2" charset="2"/>
              <a:buChar char="§"/>
            </a:pP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Integrating </a:t>
            </a: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SPAD with </a:t>
            </a:r>
            <a:r>
              <a:rPr lang="en-US" sz="2600" strike="noStrike" dirty="0" err="1">
                <a:solidFill>
                  <a:srgbClr val="000000"/>
                </a:solidFill>
                <a:latin typeface="Calibri"/>
                <a:ea typeface="DejaVu Sans"/>
              </a:rPr>
              <a:t>ip</a:t>
            </a: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 stride improves SPAD performance by 5.5%.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0" y="152280"/>
            <a:ext cx="9142920" cy="684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29" name="Picture 4"/>
          <p:cNvPicPr/>
          <p:nvPr/>
        </p:nvPicPr>
        <p:blipFill>
          <a:blip r:embed="rId3"/>
          <a:stretch/>
        </p:blipFill>
        <p:spPr>
          <a:xfrm>
            <a:off x="7391520" y="228600"/>
            <a:ext cx="1646640" cy="532440"/>
          </a:xfrm>
          <a:prstGeom prst="rect">
            <a:avLst/>
          </a:prstGeom>
          <a:ln>
            <a:noFill/>
          </a:ln>
        </p:spPr>
      </p:pic>
      <p:sp>
        <p:nvSpPr>
          <p:cNvPr id="330" name="CustomShape 2"/>
          <p:cNvSpPr/>
          <p:nvPr/>
        </p:nvSpPr>
        <p:spPr>
          <a:xfrm>
            <a:off x="685800" y="152280"/>
            <a:ext cx="647604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en-US" sz="3600" strike="noStrike" dirty="0" smtClean="0">
                <a:solidFill>
                  <a:srgbClr val="84AA33"/>
                </a:solidFill>
                <a:latin typeface="Calibri"/>
                <a:ea typeface="ＭＳ Ｐゴシック"/>
              </a:rPr>
              <a:t>Submission Hardware </a:t>
            </a:r>
            <a:r>
              <a:rPr lang="en-US" sz="3600" strike="noStrike" dirty="0">
                <a:solidFill>
                  <a:srgbClr val="84AA33"/>
                </a:solidFill>
                <a:latin typeface="Calibri"/>
                <a:ea typeface="ＭＳ Ｐゴシック"/>
              </a:rPr>
              <a:t>Budget</a:t>
            </a:r>
            <a:endParaRPr dirty="0"/>
          </a:p>
        </p:txBody>
      </p:sp>
      <p:sp>
        <p:nvSpPr>
          <p:cNvPr id="331" name="CustomShape 3"/>
          <p:cNvSpPr/>
          <p:nvPr/>
        </p:nvSpPr>
        <p:spPr>
          <a:xfrm>
            <a:off x="380880" y="1371600"/>
            <a:ext cx="8152200" cy="464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95000"/>
              <a:buFont typeface="Wingdings" panose="05000000000000000000" pitchFamily="2" charset="2"/>
              <a:buChar char="§"/>
            </a:pP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SPAD (4263 </a:t>
            </a: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bits)</a:t>
            </a:r>
            <a:endParaRPr lang="en-US" dirty="0"/>
          </a:p>
          <a:p>
            <a:pPr marL="914400" lvl="1" indent="-457200">
              <a:buSzPct val="95000"/>
              <a:buFont typeface="Wingdings" panose="05000000000000000000" pitchFamily="2" charset="2"/>
              <a:buChar char="Ø"/>
            </a:pP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Test </a:t>
            </a: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Queue (4103 </a:t>
            </a: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bits)</a:t>
            </a:r>
            <a:endParaRPr lang="en-US" dirty="0"/>
          </a:p>
          <a:p>
            <a:pPr marL="914400" lvl="1" indent="-457200">
              <a:buSzPct val="95000"/>
              <a:buFont typeface="Wingdings" panose="05000000000000000000" pitchFamily="2" charset="2"/>
              <a:buChar char="Ø"/>
            </a:pPr>
            <a:r>
              <a:rPr lang="en-US" sz="2600" strike="noStrike" dirty="0" err="1" smtClean="0">
                <a:solidFill>
                  <a:srgbClr val="000000"/>
                </a:solidFill>
                <a:latin typeface="Calibri"/>
                <a:ea typeface="DejaVu Sans"/>
              </a:rPr>
              <a:t>Registers&amp;Counters</a:t>
            </a: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(160 </a:t>
            </a: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bits)</a:t>
            </a:r>
            <a:endParaRPr lang="en-US" dirty="0"/>
          </a:p>
          <a:p>
            <a:pPr marL="457200" indent="-457200">
              <a:buSzPct val="95000"/>
              <a:buFont typeface="Wingdings" panose="05000000000000000000" pitchFamily="2" charset="2"/>
              <a:buChar char="§"/>
            </a:pPr>
            <a:r>
              <a:rPr lang="en-US" sz="2600" strike="noStrike" dirty="0" err="1" smtClean="0">
                <a:solidFill>
                  <a:srgbClr val="000000"/>
                </a:solidFill>
                <a:latin typeface="Calibri"/>
                <a:ea typeface="DejaVu Sans"/>
              </a:rPr>
              <a:t>Ip</a:t>
            </a: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Stride (67584 </a:t>
            </a: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bits)</a:t>
            </a:r>
            <a:endParaRPr lang="en-US" dirty="0"/>
          </a:p>
          <a:p>
            <a:pPr marL="457200" indent="-457200">
              <a:buSzPct val="95000"/>
              <a:buFont typeface="Wingdings" panose="05000000000000000000" pitchFamily="2" charset="2"/>
              <a:buChar char="§"/>
            </a:pP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Global </a:t>
            </a:r>
            <a:r>
              <a:rPr lang="en-US" sz="2600" strike="noStrike" dirty="0" err="1">
                <a:solidFill>
                  <a:srgbClr val="000000"/>
                </a:solidFill>
                <a:latin typeface="Calibri"/>
                <a:ea typeface="DejaVu Sans"/>
              </a:rPr>
              <a:t>Prefetch</a:t>
            </a: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 Queue (4103 </a:t>
            </a: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bits)</a:t>
            </a:r>
            <a:endParaRPr lang="en-US" dirty="0"/>
          </a:p>
          <a:p>
            <a:pPr marL="457200" indent="-457200">
              <a:buSzPct val="95000"/>
              <a:buFont typeface="Wingdings" panose="05000000000000000000" pitchFamily="2" charset="2"/>
              <a:buChar char="§"/>
            </a:pP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Total </a:t>
            </a: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(75950 bits)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ustomShape 1"/>
          <p:cNvSpPr/>
          <p:nvPr/>
        </p:nvSpPr>
        <p:spPr>
          <a:xfrm>
            <a:off x="0" y="152280"/>
            <a:ext cx="9142920" cy="684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33" name="Picture 4"/>
          <p:cNvPicPr/>
          <p:nvPr/>
        </p:nvPicPr>
        <p:blipFill>
          <a:blip r:embed="rId3"/>
          <a:stretch/>
        </p:blipFill>
        <p:spPr>
          <a:xfrm>
            <a:off x="7391520" y="228600"/>
            <a:ext cx="1646640" cy="532440"/>
          </a:xfrm>
          <a:prstGeom prst="rect">
            <a:avLst/>
          </a:prstGeom>
          <a:ln>
            <a:noFill/>
          </a:ln>
        </p:spPr>
      </p:pic>
      <p:sp>
        <p:nvSpPr>
          <p:cNvPr id="334" name="CustomShape 2"/>
          <p:cNvSpPr/>
          <p:nvPr/>
        </p:nvSpPr>
        <p:spPr>
          <a:xfrm>
            <a:off x="685800" y="152280"/>
            <a:ext cx="647604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84AA33"/>
                </a:solidFill>
                <a:latin typeface="Calibri"/>
                <a:ea typeface="ＭＳ Ｐゴシック"/>
              </a:rPr>
              <a:t>Benchmarks</a:t>
            </a:r>
            <a:endParaRPr/>
          </a:p>
        </p:txBody>
      </p:sp>
      <p:sp>
        <p:nvSpPr>
          <p:cNvPr id="335" name="CustomShape 3"/>
          <p:cNvSpPr/>
          <p:nvPr/>
        </p:nvSpPr>
        <p:spPr>
          <a:xfrm>
            <a:off x="380880" y="1371600"/>
            <a:ext cx="8152200" cy="464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95000"/>
              <a:buFont typeface="Wingdings" panose="05000000000000000000" pitchFamily="2" charset="2"/>
              <a:buChar char="§"/>
            </a:pP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40 benchmarks from SPEC CPU2000, SPEC CPU2006 and Olden benchmark </a:t>
            </a: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suites.</a:t>
            </a:r>
            <a:endParaRPr lang="en-US" dirty="0"/>
          </a:p>
          <a:p>
            <a:pPr marL="457200" indent="-457200">
              <a:lnSpc>
                <a:spcPct val="100000"/>
              </a:lnSpc>
              <a:buSzPct val="95000"/>
              <a:buFont typeface="Wingdings" panose="05000000000000000000" pitchFamily="2" charset="2"/>
              <a:buChar char="§"/>
            </a:pP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We </a:t>
            </a: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used </a:t>
            </a:r>
            <a:r>
              <a:rPr lang="en-US" sz="2600" strike="noStrike" dirty="0" err="1">
                <a:solidFill>
                  <a:srgbClr val="000000"/>
                </a:solidFill>
                <a:latin typeface="Calibri"/>
                <a:ea typeface="DejaVu Sans"/>
              </a:rPr>
              <a:t>Simpoint</a:t>
            </a: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 2.0 to generate representative 100M-instruction </a:t>
            </a: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traces.</a:t>
            </a:r>
            <a:endParaRPr lang="en-US" dirty="0"/>
          </a:p>
          <a:p>
            <a:pPr marL="914400" lvl="1" indent="-457200">
              <a:buSzPct val="95000"/>
              <a:buFont typeface="Wingdings" panose="05000000000000000000" pitchFamily="2" charset="2"/>
              <a:buChar char="Ø"/>
            </a:pP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10m </a:t>
            </a: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instructions for </a:t>
            </a:r>
            <a:r>
              <a:rPr lang="en-US" sz="2600" strike="noStrike" dirty="0" err="1" smtClean="0">
                <a:solidFill>
                  <a:srgbClr val="000000"/>
                </a:solidFill>
                <a:latin typeface="Calibri"/>
                <a:ea typeface="DejaVu Sans"/>
              </a:rPr>
              <a:t>warmup</a:t>
            </a:r>
            <a:endParaRPr lang="en-US" dirty="0"/>
          </a:p>
          <a:p>
            <a:pPr marL="914400" lvl="1" indent="-457200">
              <a:buSzPct val="95000"/>
              <a:buFont typeface="Wingdings" panose="05000000000000000000" pitchFamily="2" charset="2"/>
              <a:buChar char="Ø"/>
            </a:pP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90m </a:t>
            </a: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instructions for simulation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CustomShape 1"/>
          <p:cNvSpPr/>
          <p:nvPr/>
        </p:nvSpPr>
        <p:spPr>
          <a:xfrm>
            <a:off x="0" y="152280"/>
            <a:ext cx="9142920" cy="684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45" name="Picture 4"/>
          <p:cNvPicPr/>
          <p:nvPr/>
        </p:nvPicPr>
        <p:blipFill>
          <a:blip r:embed="rId3"/>
          <a:stretch/>
        </p:blipFill>
        <p:spPr>
          <a:xfrm>
            <a:off x="7391520" y="228600"/>
            <a:ext cx="1646640" cy="532440"/>
          </a:xfrm>
          <a:prstGeom prst="rect">
            <a:avLst/>
          </a:prstGeom>
          <a:ln>
            <a:noFill/>
          </a:ln>
        </p:spPr>
      </p:pic>
      <p:sp>
        <p:nvSpPr>
          <p:cNvPr id="346" name="CustomShape 2"/>
          <p:cNvSpPr/>
          <p:nvPr/>
        </p:nvSpPr>
        <p:spPr>
          <a:xfrm>
            <a:off x="685800" y="152280"/>
            <a:ext cx="647604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84AA33"/>
                </a:solidFill>
                <a:latin typeface="Calibri"/>
                <a:ea typeface="ＭＳ Ｐゴシック"/>
              </a:rPr>
              <a:t>Results</a:t>
            </a:r>
            <a:endParaRPr/>
          </a:p>
        </p:txBody>
      </p:sp>
      <p:graphicFrame>
        <p:nvGraphicFramePr>
          <p:cNvPr id="347" name="Chart 346"/>
          <p:cNvGraphicFramePr/>
          <p:nvPr>
            <p:extLst>
              <p:ext uri="{D42A27DB-BD31-4B8C-83A1-F6EECF244321}">
                <p14:modId xmlns:p14="http://schemas.microsoft.com/office/powerpoint/2010/main" val="268837962"/>
              </p:ext>
            </p:extLst>
          </p:nvPr>
        </p:nvGraphicFramePr>
        <p:xfrm>
          <a:off x="262467" y="1607399"/>
          <a:ext cx="8531155" cy="4682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ustomShape 1"/>
          <p:cNvSpPr/>
          <p:nvPr/>
        </p:nvSpPr>
        <p:spPr>
          <a:xfrm>
            <a:off x="0" y="152280"/>
            <a:ext cx="9142920" cy="684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41" name="Picture 4"/>
          <p:cNvPicPr/>
          <p:nvPr/>
        </p:nvPicPr>
        <p:blipFill>
          <a:blip r:embed="rId3"/>
          <a:stretch/>
        </p:blipFill>
        <p:spPr>
          <a:xfrm>
            <a:off x="7391520" y="228600"/>
            <a:ext cx="1646640" cy="532440"/>
          </a:xfrm>
          <a:prstGeom prst="rect">
            <a:avLst/>
          </a:prstGeom>
          <a:ln>
            <a:noFill/>
          </a:ln>
        </p:spPr>
      </p:pic>
      <p:sp>
        <p:nvSpPr>
          <p:cNvPr id="342" name="CustomShape 2"/>
          <p:cNvSpPr/>
          <p:nvPr/>
        </p:nvSpPr>
        <p:spPr>
          <a:xfrm>
            <a:off x="685800" y="152280"/>
            <a:ext cx="647604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84AA33"/>
                </a:solidFill>
                <a:latin typeface="Calibri"/>
                <a:ea typeface="ＭＳ Ｐゴシック"/>
              </a:rPr>
              <a:t>Results</a:t>
            </a:r>
            <a:endParaRPr/>
          </a:p>
        </p:txBody>
      </p:sp>
      <p:graphicFrame>
        <p:nvGraphicFramePr>
          <p:cNvPr id="343" name="Table 3"/>
          <p:cNvGraphicFramePr/>
          <p:nvPr>
            <p:extLst>
              <p:ext uri="{D42A27DB-BD31-4B8C-83A1-F6EECF244321}">
                <p14:modId xmlns:p14="http://schemas.microsoft.com/office/powerpoint/2010/main" val="751544535"/>
              </p:ext>
            </p:extLst>
          </p:nvPr>
        </p:nvGraphicFramePr>
        <p:xfrm>
          <a:off x="1344386" y="1433936"/>
          <a:ext cx="6612137" cy="4835875"/>
        </p:xfrm>
        <a:graphic>
          <a:graphicData uri="http://schemas.openxmlformats.org/drawingml/2006/table">
            <a:tbl>
              <a:tblPr/>
              <a:tblGrid>
                <a:gridCol w="4616195"/>
                <a:gridCol w="1995942"/>
              </a:tblGrid>
              <a:tr h="9969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Prefetcher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Score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484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Sequential +1</a:t>
                      </a:r>
                      <a:endParaRPr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4.439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484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Sequential +3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4.483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484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Ampm</a:t>
                      </a:r>
                      <a:r>
                        <a:rPr lang="en-US" b="1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lite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4.511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484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Sandbox</a:t>
                      </a:r>
                      <a:endParaRPr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4.578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484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Ip</a:t>
                      </a:r>
                      <a:r>
                        <a:rPr lang="en-US" b="1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stride</a:t>
                      </a:r>
                      <a:endParaRPr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4.300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484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SPAD</a:t>
                      </a:r>
                      <a:endParaRPr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4.584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484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SPAD &amp; IP Stride (Combined)</a:t>
                      </a:r>
                      <a:endParaRPr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4.616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ustomShape 1"/>
          <p:cNvSpPr/>
          <p:nvPr/>
        </p:nvSpPr>
        <p:spPr>
          <a:xfrm>
            <a:off x="0" y="152280"/>
            <a:ext cx="9142920" cy="684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49" name="Picture 4"/>
          <p:cNvPicPr/>
          <p:nvPr/>
        </p:nvPicPr>
        <p:blipFill>
          <a:blip r:embed="rId3"/>
          <a:stretch/>
        </p:blipFill>
        <p:spPr>
          <a:xfrm>
            <a:off x="7391520" y="228600"/>
            <a:ext cx="1646640" cy="532440"/>
          </a:xfrm>
          <a:prstGeom prst="rect">
            <a:avLst/>
          </a:prstGeom>
          <a:ln>
            <a:noFill/>
          </a:ln>
        </p:spPr>
      </p:pic>
      <p:sp>
        <p:nvSpPr>
          <p:cNvPr id="350" name="CustomShape 2"/>
          <p:cNvSpPr/>
          <p:nvPr/>
        </p:nvSpPr>
        <p:spPr>
          <a:xfrm>
            <a:off x="685800" y="152280"/>
            <a:ext cx="647604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84AA33"/>
                </a:solidFill>
                <a:latin typeface="Calibri"/>
                <a:ea typeface="ＭＳ Ｐゴシック"/>
              </a:rPr>
              <a:t>Conclusion</a:t>
            </a:r>
            <a:endParaRPr/>
          </a:p>
        </p:txBody>
      </p:sp>
      <p:sp>
        <p:nvSpPr>
          <p:cNvPr id="351" name="CustomShape 3"/>
          <p:cNvSpPr/>
          <p:nvPr/>
        </p:nvSpPr>
        <p:spPr>
          <a:xfrm>
            <a:off x="380880" y="1371600"/>
            <a:ext cx="8152200" cy="464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52" name="CustomShape 4"/>
          <p:cNvSpPr/>
          <p:nvPr/>
        </p:nvSpPr>
        <p:spPr>
          <a:xfrm>
            <a:off x="380880" y="1371600"/>
            <a:ext cx="8152200" cy="464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95000"/>
              <a:buFont typeface="Wingdings" panose="05000000000000000000" pitchFamily="2" charset="2"/>
              <a:buChar char="§"/>
            </a:pP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Adaptive distance in sequential </a:t>
            </a:r>
            <a:r>
              <a:rPr lang="en-US" sz="2600" strike="noStrike" dirty="0" err="1">
                <a:solidFill>
                  <a:srgbClr val="000000"/>
                </a:solidFill>
                <a:latin typeface="Calibri"/>
                <a:ea typeface="DejaVu Sans"/>
              </a:rPr>
              <a:t>prefetchers</a:t>
            </a: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 have significant benefits</a:t>
            </a: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</a:p>
          <a:p>
            <a:pPr marL="457200" indent="-457200">
              <a:lnSpc>
                <a:spcPct val="100000"/>
              </a:lnSpc>
              <a:buSzPct val="95000"/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Our submitted version is not optimized. It can be significantly improved as we observed in our later tests.</a:t>
            </a:r>
            <a:endParaRPr dirty="0"/>
          </a:p>
          <a:p>
            <a:pPr marL="457200" indent="-457200">
              <a:lnSpc>
                <a:spcPct val="100000"/>
              </a:lnSpc>
              <a:buSzPct val="95000"/>
              <a:buFont typeface="Wingdings" panose="05000000000000000000" pitchFamily="2" charset="2"/>
              <a:buChar char="§"/>
            </a:pP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Combining SPAD with </a:t>
            </a:r>
            <a:r>
              <a:rPr lang="en-US" sz="2600" strike="noStrike" dirty="0" err="1">
                <a:solidFill>
                  <a:srgbClr val="000000"/>
                </a:solidFill>
                <a:latin typeface="Calibri"/>
                <a:ea typeface="DejaVu Sans"/>
              </a:rPr>
              <a:t>ip</a:t>
            </a: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 stride </a:t>
            </a:r>
            <a:r>
              <a:rPr lang="en-US" sz="2600" strike="noStrike" dirty="0" err="1">
                <a:solidFill>
                  <a:srgbClr val="000000"/>
                </a:solidFill>
                <a:latin typeface="Calibri"/>
                <a:ea typeface="DejaVu Sans"/>
              </a:rPr>
              <a:t>prefetcher</a:t>
            </a:r>
            <a:r>
              <a:rPr lang="en-US" sz="2600" strike="noStrike" dirty="0">
                <a:solidFill>
                  <a:srgbClr val="000000"/>
                </a:solidFill>
                <a:latin typeface="Calibri"/>
                <a:ea typeface="DejaVu Sans"/>
              </a:rPr>
              <a:t> boosts the performance.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CustomShape 1"/>
          <p:cNvSpPr/>
          <p:nvPr/>
        </p:nvSpPr>
        <p:spPr>
          <a:xfrm>
            <a:off x="0" y="1523880"/>
            <a:ext cx="9142920" cy="243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trike="noStrike">
                <a:solidFill>
                  <a:srgbClr val="000000"/>
                </a:solidFill>
                <a:latin typeface="Calibri"/>
                <a:ea typeface="DejaVu Sans"/>
              </a:rPr>
              <a:t>Questions?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54" name="CustomShape 2"/>
          <p:cNvSpPr/>
          <p:nvPr/>
        </p:nvSpPr>
        <p:spPr>
          <a:xfrm>
            <a:off x="0" y="152280"/>
            <a:ext cx="9142920" cy="684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55" name="Picture 4"/>
          <p:cNvPicPr/>
          <p:nvPr/>
        </p:nvPicPr>
        <p:blipFill>
          <a:blip r:embed="rId3"/>
          <a:stretch/>
        </p:blipFill>
        <p:spPr>
          <a:xfrm>
            <a:off x="7391520" y="228600"/>
            <a:ext cx="1646640" cy="532440"/>
          </a:xfrm>
          <a:prstGeom prst="rect">
            <a:avLst/>
          </a:prstGeom>
          <a:ln>
            <a:noFill/>
          </a:ln>
        </p:spPr>
      </p:pic>
      <p:sp>
        <p:nvSpPr>
          <p:cNvPr id="356" name="CustomShape 3"/>
          <p:cNvSpPr/>
          <p:nvPr/>
        </p:nvSpPr>
        <p:spPr>
          <a:xfrm>
            <a:off x="762120" y="152280"/>
            <a:ext cx="7695000" cy="65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en-US" sz="5000" strike="noStrike">
                <a:solidFill>
                  <a:srgbClr val="84AA33"/>
                </a:solidFill>
                <a:latin typeface="Constantia"/>
                <a:ea typeface="ＭＳ Ｐゴシック"/>
              </a:rPr>
              <a:t>Thank You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0" y="152280"/>
            <a:ext cx="9142920" cy="684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91" name="Picture 4"/>
          <p:cNvPicPr/>
          <p:nvPr/>
        </p:nvPicPr>
        <p:blipFill>
          <a:blip r:embed="rId3"/>
          <a:stretch/>
        </p:blipFill>
        <p:spPr>
          <a:xfrm>
            <a:off x="7391520" y="228600"/>
            <a:ext cx="1646640" cy="532440"/>
          </a:xfrm>
          <a:prstGeom prst="rect">
            <a:avLst/>
          </a:prstGeom>
          <a:ln>
            <a:noFill/>
          </a:ln>
        </p:spPr>
      </p:pic>
      <p:sp>
        <p:nvSpPr>
          <p:cNvPr id="292" name="CustomShape 2"/>
          <p:cNvSpPr/>
          <p:nvPr/>
        </p:nvSpPr>
        <p:spPr>
          <a:xfrm>
            <a:off x="685800" y="152280"/>
            <a:ext cx="647604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84AA33"/>
                </a:solidFill>
                <a:latin typeface="Calibri"/>
                <a:ea typeface="ＭＳ Ｐゴシック"/>
              </a:rPr>
              <a:t>Outline</a:t>
            </a:r>
            <a:endParaRPr/>
          </a:p>
        </p:txBody>
      </p:sp>
      <p:sp>
        <p:nvSpPr>
          <p:cNvPr id="293" name="CustomShape 3"/>
          <p:cNvSpPr/>
          <p:nvPr/>
        </p:nvSpPr>
        <p:spPr>
          <a:xfrm>
            <a:off x="380880" y="1371600"/>
            <a:ext cx="8152200" cy="464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95000"/>
              <a:buFont typeface="Wingdings" panose="05000000000000000000" pitchFamily="2" charset="2"/>
              <a:buChar char="§"/>
            </a:pP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Motivation</a:t>
            </a:r>
            <a:endParaRPr lang="en-US" dirty="0"/>
          </a:p>
          <a:p>
            <a:pPr marL="457200" indent="-457200">
              <a:lnSpc>
                <a:spcPct val="100000"/>
              </a:lnSpc>
              <a:buSzPct val="95000"/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Sequential </a:t>
            </a:r>
            <a:r>
              <a:rPr lang="en-US" sz="2600" dirty="0" err="1" smtClean="0">
                <a:solidFill>
                  <a:srgbClr val="000000"/>
                </a:solidFill>
                <a:latin typeface="Calibri"/>
              </a:rPr>
              <a:t>Prefetcher</a:t>
            </a:r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 with Adaptive Distance (SPAD)</a:t>
            </a:r>
            <a:endParaRPr lang="en-US" dirty="0"/>
          </a:p>
          <a:p>
            <a:pPr marL="457200" indent="-457200">
              <a:lnSpc>
                <a:spcPct val="100000"/>
              </a:lnSpc>
              <a:buSzPct val="95000"/>
              <a:buFont typeface="Wingdings" panose="05000000000000000000" pitchFamily="2" charset="2"/>
              <a:buChar char="§"/>
            </a:pP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Hardware Budget</a:t>
            </a:r>
            <a:endParaRPr lang="en-US" dirty="0"/>
          </a:p>
          <a:p>
            <a:pPr marL="457200" indent="-457200">
              <a:lnSpc>
                <a:spcPct val="100000"/>
              </a:lnSpc>
              <a:buSzPct val="95000"/>
              <a:buFont typeface="Wingdings" panose="05000000000000000000" pitchFamily="2" charset="2"/>
              <a:buChar char="§"/>
            </a:pPr>
            <a:r>
              <a:rPr lang="en-US" sz="26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Results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CustomShape 1"/>
          <p:cNvSpPr/>
          <p:nvPr/>
        </p:nvSpPr>
        <p:spPr>
          <a:xfrm>
            <a:off x="0" y="152280"/>
            <a:ext cx="9142920" cy="684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95" name="Picture 4"/>
          <p:cNvPicPr/>
          <p:nvPr/>
        </p:nvPicPr>
        <p:blipFill>
          <a:blip r:embed="rId3"/>
          <a:stretch/>
        </p:blipFill>
        <p:spPr>
          <a:xfrm>
            <a:off x="7391520" y="228600"/>
            <a:ext cx="1646640" cy="532440"/>
          </a:xfrm>
          <a:prstGeom prst="rect">
            <a:avLst/>
          </a:prstGeom>
          <a:ln>
            <a:noFill/>
          </a:ln>
        </p:spPr>
      </p:pic>
      <p:sp>
        <p:nvSpPr>
          <p:cNvPr id="296" name="CustomShape 2"/>
          <p:cNvSpPr/>
          <p:nvPr/>
        </p:nvSpPr>
        <p:spPr>
          <a:xfrm>
            <a:off x="685800" y="152280"/>
            <a:ext cx="647604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84AA33"/>
                </a:solidFill>
                <a:latin typeface="Calibri"/>
                <a:ea typeface="ＭＳ Ｐゴシック"/>
              </a:rPr>
              <a:t>Motivation</a:t>
            </a:r>
            <a:endParaRPr/>
          </a:p>
        </p:txBody>
      </p:sp>
      <p:sp>
        <p:nvSpPr>
          <p:cNvPr id="297" name="CustomShape 3"/>
          <p:cNvSpPr/>
          <p:nvPr/>
        </p:nvSpPr>
        <p:spPr>
          <a:xfrm>
            <a:off x="380880" y="1371600"/>
            <a:ext cx="8152200" cy="464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95000"/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0000"/>
                </a:solidFill>
                <a:latin typeface="Calibri"/>
                <a:ea typeface="DejaVu Sans"/>
              </a:rPr>
              <a:t>Next-line </a:t>
            </a:r>
            <a:r>
              <a:rPr lang="en-US" sz="2600" dirty="0" err="1" smtClean="0">
                <a:solidFill>
                  <a:srgbClr val="000000"/>
                </a:solidFill>
                <a:latin typeface="Calibri"/>
                <a:ea typeface="DejaVu Sans"/>
              </a:rPr>
              <a:t>prefetcher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ea typeface="DejaVu Sans"/>
              </a:rPr>
              <a:t> (offset: +1) is simple and performs quite well (score ~4.439). But</a:t>
            </a:r>
            <a:endParaRPr lang="en-US" sz="2600" strike="noStrike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914400" lvl="1" indent="-457200">
              <a:buSzPct val="95000"/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DejaVu Sans"/>
              </a:rPr>
              <a:t>Opportunity loss due to no feedback mechanism</a:t>
            </a:r>
          </a:p>
          <a:p>
            <a:pPr marL="1371600" lvl="2" indent="-457200">
              <a:buSzPct val="95000"/>
              <a:buFont typeface="Wingdings" panose="05000000000000000000" pitchFamily="2" charset="2"/>
              <a:buChar char="ü"/>
            </a:pPr>
            <a:r>
              <a:rPr lang="en-US" sz="20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Timeliness: Late </a:t>
            </a:r>
            <a:r>
              <a:rPr lang="en-US" sz="2000" strike="noStrike" dirty="0" err="1" smtClean="0">
                <a:solidFill>
                  <a:srgbClr val="000000"/>
                </a:solidFill>
                <a:latin typeface="Calibri"/>
                <a:ea typeface="DejaVu Sans"/>
              </a:rPr>
              <a:t>prefetches</a:t>
            </a:r>
            <a:r>
              <a:rPr lang="en-US" sz="20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 most important problem</a:t>
            </a:r>
          </a:p>
          <a:p>
            <a:pPr marL="1371600" lvl="2" indent="-457200">
              <a:buSzPct val="95000"/>
              <a:buFont typeface="Wingdings" panose="05000000000000000000" pitchFamily="2" charset="2"/>
              <a:buChar char="ü"/>
            </a:pPr>
            <a:r>
              <a:rPr lang="en-US" sz="20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Accuracy: No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DejaVu Sans"/>
              </a:rPr>
              <a:t>on/off mechanism</a:t>
            </a:r>
          </a:p>
          <a:p>
            <a:pPr marL="1371600" lvl="2" indent="-457200">
              <a:buSzPct val="95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ea typeface="DejaVu Sans"/>
              </a:rPr>
              <a:t>No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  <a:ea typeface="DejaVu Sans"/>
              </a:rPr>
              <a:t>adaptivity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DejaVu Sans"/>
              </a:rPr>
              <a:t> to program behavior changes</a:t>
            </a:r>
          </a:p>
          <a:p>
            <a:pPr marL="1371600" lvl="2" indent="-457200">
              <a:buSzPct val="95000"/>
              <a:buFont typeface="Wingdings" panose="05000000000000000000" pitchFamily="2" charset="2"/>
              <a:buChar char="ü"/>
            </a:pPr>
            <a:endParaRPr lang="en-US" sz="2600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457200" indent="-457200">
              <a:buSzPct val="95000"/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Basic idea: Add adaptive distance to next-line </a:t>
            </a:r>
            <a:r>
              <a:rPr lang="en-US" sz="2600" dirty="0" err="1" smtClean="0">
                <a:solidFill>
                  <a:srgbClr val="000000"/>
                </a:solidFill>
                <a:latin typeface="Calibri"/>
              </a:rPr>
              <a:t>prefetcher</a:t>
            </a:r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 </a:t>
            </a:r>
          </a:p>
          <a:p>
            <a:pPr marL="914400" lvl="1" indent="-457200">
              <a:buSzPct val="95000"/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DejaVu Sans"/>
              </a:rPr>
              <a:t>Start with +1, increment/decrement distance based on feedback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CustomShape 1"/>
          <p:cNvSpPr/>
          <p:nvPr/>
        </p:nvSpPr>
        <p:spPr>
          <a:xfrm>
            <a:off x="0" y="152280"/>
            <a:ext cx="9142920" cy="684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04" name="Picture 4"/>
          <p:cNvPicPr/>
          <p:nvPr/>
        </p:nvPicPr>
        <p:blipFill>
          <a:blip r:embed="rId3"/>
          <a:stretch/>
        </p:blipFill>
        <p:spPr>
          <a:xfrm>
            <a:off x="7391520" y="228600"/>
            <a:ext cx="1646640" cy="532440"/>
          </a:xfrm>
          <a:prstGeom prst="rect">
            <a:avLst/>
          </a:prstGeom>
          <a:ln>
            <a:noFill/>
          </a:ln>
        </p:spPr>
      </p:pic>
      <p:sp>
        <p:nvSpPr>
          <p:cNvPr id="305" name="CustomShape 2"/>
          <p:cNvSpPr/>
          <p:nvPr/>
        </p:nvSpPr>
        <p:spPr>
          <a:xfrm>
            <a:off x="685800" y="152280"/>
            <a:ext cx="647604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84AA33"/>
                </a:solidFill>
                <a:latin typeface="Calibri"/>
                <a:ea typeface="ＭＳ Ｐゴシック"/>
              </a:rPr>
              <a:t>Motivation</a:t>
            </a:r>
            <a:endParaRPr/>
          </a:p>
        </p:txBody>
      </p:sp>
      <p:sp>
        <p:nvSpPr>
          <p:cNvPr id="306" name="CustomShape 3"/>
          <p:cNvSpPr/>
          <p:nvPr/>
        </p:nvSpPr>
        <p:spPr>
          <a:xfrm>
            <a:off x="380880" y="1371600"/>
            <a:ext cx="8152200" cy="464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307" name="Picture 1"/>
          <p:cNvPicPr/>
          <p:nvPr/>
        </p:nvPicPr>
        <p:blipFill>
          <a:blip r:embed="rId4"/>
          <a:stretch/>
        </p:blipFill>
        <p:spPr>
          <a:xfrm>
            <a:off x="533520" y="1676520"/>
            <a:ext cx="8281440" cy="3808800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501629" y="1224793"/>
            <a:ext cx="7083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Sequential </a:t>
            </a:r>
            <a:r>
              <a:rPr lang="en-US" b="1" dirty="0" err="1" smtClean="0"/>
              <a:t>Prefetcher</a:t>
            </a:r>
            <a:r>
              <a:rPr lang="en-US" b="1" dirty="0" smtClean="0"/>
              <a:t> Performance with FIXED distance (offset)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01629" y="5796793"/>
            <a:ext cx="3595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Distance 1 (next-line) score 	: 4.439</a:t>
            </a:r>
          </a:p>
          <a:p>
            <a:r>
              <a:rPr lang="en-US" b="1" dirty="0" smtClean="0"/>
              <a:t>Distance 3 (best) </a:t>
            </a:r>
            <a:r>
              <a:rPr lang="en-US" dirty="0" smtClean="0"/>
              <a:t>score	: 4.484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CustomShape 1"/>
          <p:cNvSpPr/>
          <p:nvPr/>
        </p:nvSpPr>
        <p:spPr>
          <a:xfrm>
            <a:off x="0" y="152280"/>
            <a:ext cx="9142920" cy="684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95" name="Picture 4"/>
          <p:cNvPicPr/>
          <p:nvPr/>
        </p:nvPicPr>
        <p:blipFill>
          <a:blip r:embed="rId3"/>
          <a:stretch/>
        </p:blipFill>
        <p:spPr>
          <a:xfrm>
            <a:off x="7391520" y="228600"/>
            <a:ext cx="1646640" cy="532440"/>
          </a:xfrm>
          <a:prstGeom prst="rect">
            <a:avLst/>
          </a:prstGeom>
          <a:ln>
            <a:noFill/>
          </a:ln>
        </p:spPr>
      </p:pic>
      <p:sp>
        <p:nvSpPr>
          <p:cNvPr id="296" name="CustomShape 2"/>
          <p:cNvSpPr/>
          <p:nvPr/>
        </p:nvSpPr>
        <p:spPr>
          <a:xfrm>
            <a:off x="685800" y="152280"/>
            <a:ext cx="647604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en-US" sz="3600" strike="noStrike" dirty="0" smtClean="0">
                <a:solidFill>
                  <a:srgbClr val="84AA33"/>
                </a:solidFill>
                <a:latin typeface="Calibri"/>
                <a:ea typeface="ＭＳ Ｐゴシック"/>
              </a:rPr>
              <a:t>Terminology</a:t>
            </a:r>
            <a:endParaRPr dirty="0"/>
          </a:p>
        </p:txBody>
      </p:sp>
      <p:sp>
        <p:nvSpPr>
          <p:cNvPr id="297" name="CustomShape 3"/>
          <p:cNvSpPr/>
          <p:nvPr/>
        </p:nvSpPr>
        <p:spPr>
          <a:xfrm>
            <a:off x="380880" y="1371600"/>
            <a:ext cx="8152200" cy="464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95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Interval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: A period of 512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L2 demand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accesses </a:t>
            </a:r>
            <a:endParaRPr lang="en-US" sz="2400" dirty="0" smtClean="0">
              <a:solidFill>
                <a:srgbClr val="000000"/>
              </a:solidFill>
              <a:latin typeface="Calibri"/>
            </a:endParaRPr>
          </a:p>
          <a:p>
            <a:pPr marL="457200" indent="-457200">
              <a:lnSpc>
                <a:spcPct val="100000"/>
              </a:lnSpc>
              <a:buSzPct val="95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L2miss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: Number of L2 misses in an interval </a:t>
            </a:r>
            <a:endParaRPr lang="en-US" sz="2400" dirty="0" smtClean="0">
              <a:solidFill>
                <a:srgbClr val="000000"/>
              </a:solidFill>
              <a:latin typeface="Calibri"/>
            </a:endParaRPr>
          </a:p>
          <a:p>
            <a:pPr marL="457200" indent="-457200">
              <a:buSzPct val="95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Testing </a:t>
            </a:r>
            <a:r>
              <a:rPr lang="en-US" sz="2400" b="1" dirty="0">
                <a:solidFill>
                  <a:srgbClr val="000000"/>
                </a:solidFill>
                <a:latin typeface="Calibri"/>
              </a:rPr>
              <a:t>Queue (TQ):</a:t>
            </a:r>
            <a:endParaRPr lang="en-US" sz="2400" b="1" dirty="0"/>
          </a:p>
          <a:p>
            <a:pPr marL="1371600" lvl="2" indent="-457200">
              <a:buSzPct val="95000"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FIFO Queue </a:t>
            </a:r>
          </a:p>
          <a:p>
            <a:pPr marL="1371600" lvl="2" indent="-457200">
              <a:buSzPct val="95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Every </a:t>
            </a:r>
            <a:r>
              <a:rPr lang="en-US" sz="2000" i="1" dirty="0" smtClean="0">
                <a:solidFill>
                  <a:srgbClr val="000000"/>
                </a:solidFill>
                <a:latin typeface="Calibri"/>
              </a:rPr>
              <a:t>predicted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address 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is inserted into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TQ</a:t>
            </a:r>
          </a:p>
          <a:p>
            <a:pPr marL="1371600" lvl="2" indent="-457200">
              <a:buSzPct val="95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Also acts as a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prefetch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filter</a:t>
            </a:r>
          </a:p>
          <a:p>
            <a:pPr marL="1371600" lvl="2" indent="-457200">
              <a:buSzPct val="95000"/>
              <a:buFont typeface="Wingdings" panose="05000000000000000000" pitchFamily="2" charset="2"/>
              <a:buChar char="ü"/>
            </a:pPr>
            <a:r>
              <a:rPr lang="en-US" sz="2000" b="1" dirty="0" err="1">
                <a:solidFill>
                  <a:srgbClr val="000000"/>
                </a:solidFill>
                <a:latin typeface="Calibri"/>
              </a:rPr>
              <a:t>tqhits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: Number of L2 demand accesses found in TQ in an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interval</a:t>
            </a:r>
          </a:p>
          <a:p>
            <a:pPr marL="1371600" lvl="2" indent="-457200">
              <a:buSzPct val="95000"/>
              <a:buFont typeface="Wingdings" panose="05000000000000000000" pitchFamily="2" charset="2"/>
              <a:buChar char="ü"/>
            </a:pPr>
            <a:r>
              <a:rPr lang="en-US" sz="2000" b="1" dirty="0" err="1">
                <a:solidFill>
                  <a:srgbClr val="000000"/>
                </a:solidFill>
                <a:latin typeface="Calibri"/>
              </a:rPr>
              <a:t>t</a:t>
            </a:r>
            <a:r>
              <a:rPr lang="en-US" sz="2000" b="1" dirty="0" err="1" smtClean="0">
                <a:solidFill>
                  <a:srgbClr val="000000"/>
                </a:solidFill>
                <a:latin typeface="Calibri"/>
              </a:rPr>
              <a:t>qmhits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: Number 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of L2 demand access misses found in TQ in an interval</a:t>
            </a:r>
            <a:endParaRPr lang="en-US" sz="2000" dirty="0" smtClean="0">
              <a:solidFill>
                <a:srgbClr val="000000"/>
              </a:solidFill>
              <a:latin typeface="Calibri"/>
            </a:endParaRPr>
          </a:p>
          <a:p>
            <a:pPr marL="1371600" lvl="2" indent="-457200">
              <a:buSzPct val="95000"/>
              <a:buFont typeface="Wingdings" panose="05000000000000000000" pitchFamily="2" charset="2"/>
              <a:buChar char="ü"/>
            </a:pPr>
            <a:endParaRPr lang="en-US" sz="2000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198675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ustomShape 1"/>
          <p:cNvSpPr/>
          <p:nvPr/>
        </p:nvSpPr>
        <p:spPr>
          <a:xfrm>
            <a:off x="0" y="152280"/>
            <a:ext cx="9142920" cy="684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17" name="Picture 4"/>
          <p:cNvPicPr/>
          <p:nvPr/>
        </p:nvPicPr>
        <p:blipFill>
          <a:blip r:embed="rId3"/>
          <a:stretch/>
        </p:blipFill>
        <p:spPr>
          <a:xfrm>
            <a:off x="7391520" y="228600"/>
            <a:ext cx="1646640" cy="532440"/>
          </a:xfrm>
          <a:prstGeom prst="rect">
            <a:avLst/>
          </a:prstGeom>
          <a:ln>
            <a:noFill/>
          </a:ln>
        </p:spPr>
      </p:pic>
      <p:sp>
        <p:nvSpPr>
          <p:cNvPr id="318" name="CustomShape 2"/>
          <p:cNvSpPr/>
          <p:nvPr/>
        </p:nvSpPr>
        <p:spPr>
          <a:xfrm>
            <a:off x="685800" y="152280"/>
            <a:ext cx="647604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84AA33"/>
                </a:solidFill>
                <a:latin typeface="Calibri"/>
                <a:ea typeface="ＭＳ Ｐゴシック"/>
              </a:rPr>
              <a:t>SPAD Prefetcher Components</a:t>
            </a:r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439" y="1289049"/>
            <a:ext cx="8849772" cy="4812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0" y="152280"/>
            <a:ext cx="9142920" cy="684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21" name="Picture 4"/>
          <p:cNvPicPr/>
          <p:nvPr/>
        </p:nvPicPr>
        <p:blipFill>
          <a:blip r:embed="rId3"/>
          <a:stretch/>
        </p:blipFill>
        <p:spPr>
          <a:xfrm>
            <a:off x="7391520" y="228600"/>
            <a:ext cx="1646640" cy="532440"/>
          </a:xfrm>
          <a:prstGeom prst="rect">
            <a:avLst/>
          </a:prstGeom>
          <a:ln>
            <a:noFill/>
          </a:ln>
        </p:spPr>
      </p:pic>
      <p:sp>
        <p:nvSpPr>
          <p:cNvPr id="322" name="CustomShape 2"/>
          <p:cNvSpPr/>
          <p:nvPr/>
        </p:nvSpPr>
        <p:spPr>
          <a:xfrm>
            <a:off x="685800" y="152280"/>
            <a:ext cx="647604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en-US" sz="2400" strike="noStrike" dirty="0" smtClean="0">
                <a:solidFill>
                  <a:srgbClr val="84AA33"/>
                </a:solidFill>
                <a:latin typeface="Calibri"/>
                <a:ea typeface="ＭＳ Ｐゴシック"/>
              </a:rPr>
              <a:t>SPAD Decision Engine: Distance Update Mechanism</a:t>
            </a:r>
            <a:endParaRPr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549" y="1902754"/>
            <a:ext cx="8935611" cy="3854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ustomShape 1"/>
          <p:cNvSpPr/>
          <p:nvPr/>
        </p:nvSpPr>
        <p:spPr>
          <a:xfrm>
            <a:off x="0" y="152280"/>
            <a:ext cx="9142920" cy="684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25" name="Picture 4"/>
          <p:cNvPicPr/>
          <p:nvPr/>
        </p:nvPicPr>
        <p:blipFill>
          <a:blip r:embed="rId3"/>
          <a:stretch/>
        </p:blipFill>
        <p:spPr>
          <a:xfrm>
            <a:off x="7391520" y="228600"/>
            <a:ext cx="1646640" cy="532440"/>
          </a:xfrm>
          <a:prstGeom prst="rect">
            <a:avLst/>
          </a:prstGeom>
          <a:ln>
            <a:noFill/>
          </a:ln>
        </p:spPr>
      </p:pic>
      <p:sp>
        <p:nvSpPr>
          <p:cNvPr id="326" name="CustomShape 2"/>
          <p:cNvSpPr/>
          <p:nvPr/>
        </p:nvSpPr>
        <p:spPr>
          <a:xfrm>
            <a:off x="685800" y="152280"/>
            <a:ext cx="647604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en-US" sz="3600" strike="noStrike" dirty="0">
                <a:solidFill>
                  <a:srgbClr val="84AA33"/>
                </a:solidFill>
                <a:latin typeface="Calibri"/>
                <a:ea typeface="ＭＳ Ｐゴシック"/>
              </a:rPr>
              <a:t>SPAD </a:t>
            </a:r>
            <a:r>
              <a:rPr lang="en-US" sz="3600" strike="noStrike" dirty="0" err="1" smtClean="0">
                <a:solidFill>
                  <a:srgbClr val="84AA33"/>
                </a:solidFill>
                <a:latin typeface="Calibri"/>
                <a:ea typeface="ＭＳ Ｐゴシック"/>
              </a:rPr>
              <a:t>Adaptiveness</a:t>
            </a:r>
            <a:endParaRPr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5182258"/>
              </p:ext>
            </p:extLst>
          </p:nvPr>
        </p:nvGraphicFramePr>
        <p:xfrm>
          <a:off x="478971" y="1527825"/>
          <a:ext cx="8133805" cy="4746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0285" y="2853660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BD:3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1678" y="2570676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BD:4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03071" y="2386010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BD:6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54464" y="2097606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BD:1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73838" y="1728274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BD:1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66653" y="2668994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BD:5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8046" y="2891918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BD:1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3430" y="1171535"/>
            <a:ext cx="83233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Comparing the results of SPAD with the results of fixed distance sequential </a:t>
            </a:r>
            <a:r>
              <a:rPr lang="en-US" sz="1400" dirty="0" err="1" smtClean="0"/>
              <a:t>prefetcher</a:t>
            </a:r>
            <a:r>
              <a:rPr lang="en-US" sz="1400" dirty="0" smtClean="0"/>
              <a:t> using best distances (BD).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271293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ustomShape 1"/>
          <p:cNvSpPr/>
          <p:nvPr/>
        </p:nvSpPr>
        <p:spPr>
          <a:xfrm>
            <a:off x="0" y="152280"/>
            <a:ext cx="9142920" cy="684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25" name="Picture 4"/>
          <p:cNvPicPr/>
          <p:nvPr/>
        </p:nvPicPr>
        <p:blipFill>
          <a:blip r:embed="rId3"/>
          <a:stretch/>
        </p:blipFill>
        <p:spPr>
          <a:xfrm>
            <a:off x="7391520" y="228600"/>
            <a:ext cx="1646640" cy="532440"/>
          </a:xfrm>
          <a:prstGeom prst="rect">
            <a:avLst/>
          </a:prstGeom>
          <a:ln>
            <a:noFill/>
          </a:ln>
        </p:spPr>
      </p:pic>
      <p:sp>
        <p:nvSpPr>
          <p:cNvPr id="326" name="CustomShape 2"/>
          <p:cNvSpPr/>
          <p:nvPr/>
        </p:nvSpPr>
        <p:spPr>
          <a:xfrm>
            <a:off x="685800" y="152280"/>
            <a:ext cx="647604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en-US" sz="3600" strike="noStrike" dirty="0">
                <a:solidFill>
                  <a:srgbClr val="84AA33"/>
                </a:solidFill>
                <a:latin typeface="Calibri"/>
                <a:ea typeface="ＭＳ Ｐゴシック"/>
              </a:rPr>
              <a:t>SPAD </a:t>
            </a:r>
            <a:r>
              <a:rPr lang="en-US" sz="3600" strike="noStrike" dirty="0" smtClean="0">
                <a:solidFill>
                  <a:srgbClr val="84AA33"/>
                </a:solidFill>
                <a:latin typeface="Calibri"/>
                <a:ea typeface="ＭＳ Ｐゴシック"/>
              </a:rPr>
              <a:t>Hardware &amp; Performance</a:t>
            </a:r>
            <a:endParaRPr dirty="0"/>
          </a:p>
        </p:txBody>
      </p:sp>
      <p:graphicFrame>
        <p:nvGraphicFramePr>
          <p:cNvPr id="6" name="Table 3"/>
          <p:cNvGraphicFramePr/>
          <p:nvPr>
            <p:extLst>
              <p:ext uri="{D42A27DB-BD31-4B8C-83A1-F6EECF244321}">
                <p14:modId xmlns:p14="http://schemas.microsoft.com/office/powerpoint/2010/main" val="1448119843"/>
              </p:ext>
            </p:extLst>
          </p:nvPr>
        </p:nvGraphicFramePr>
        <p:xfrm>
          <a:off x="4454554" y="1963024"/>
          <a:ext cx="4152629" cy="3225691"/>
        </p:xfrm>
        <a:graphic>
          <a:graphicData uri="http://schemas.openxmlformats.org/drawingml/2006/table">
            <a:tbl>
              <a:tblPr/>
              <a:tblGrid>
                <a:gridCol w="2156687"/>
                <a:gridCol w="1995942"/>
              </a:tblGrid>
              <a:tr h="4661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Prefetcher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Score</a:t>
                      </a:r>
                      <a:endParaRPr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519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Sequential</a:t>
                      </a:r>
                      <a:r>
                        <a:rPr lang="en-US" b="1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+1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4.439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519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Sequential</a:t>
                      </a:r>
                      <a:r>
                        <a:rPr lang="en-US" b="1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+3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(Best performing offset)</a:t>
                      </a:r>
                      <a:endParaRPr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4.483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519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Ampm</a:t>
                      </a:r>
                      <a:r>
                        <a:rPr lang="en-US" b="1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lite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4.511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519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Sandbox (+/- 16)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32 offsets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4.578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519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SPAD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4.584</a:t>
                      </a:r>
                      <a:endParaRPr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2918" y="1382990"/>
            <a:ext cx="420707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0000"/>
              </a:lnSpc>
              <a:buSzPct val="95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SPAD 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Hardware Budget</a:t>
            </a:r>
          </a:p>
          <a:p>
            <a:pPr lvl="1">
              <a:buSzPct val="95000"/>
            </a:pPr>
            <a:endParaRPr lang="en-US" sz="2000" dirty="0" smtClean="0">
              <a:solidFill>
                <a:srgbClr val="000000"/>
              </a:solidFill>
              <a:latin typeface="Calibri"/>
            </a:endParaRPr>
          </a:p>
          <a:p>
            <a:pPr lvl="1">
              <a:buSzPct val="95000"/>
            </a:pP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Test Queue:		4103 bits</a:t>
            </a:r>
          </a:p>
          <a:p>
            <a:pPr lvl="1">
              <a:buSzPct val="95000"/>
            </a:pP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Registers&amp;Counters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: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	160 bits</a:t>
            </a:r>
          </a:p>
          <a:p>
            <a:pPr lvl="1">
              <a:buSzPct val="95000"/>
            </a:pP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Total: 		</a:t>
            </a:r>
            <a:r>
              <a:rPr lang="en-US" sz="2000" b="1" u="sng" dirty="0" smtClean="0">
                <a:solidFill>
                  <a:srgbClr val="000000"/>
                </a:solidFill>
                <a:latin typeface="Calibri"/>
              </a:rPr>
              <a:t>4263 bits</a:t>
            </a:r>
            <a:endParaRPr lang="en-US" sz="1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139530" y="1390107"/>
            <a:ext cx="2563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SPAD Performance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781353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8912</TotalTime>
  <Words>488</Words>
  <Application>Microsoft Office PowerPoint</Application>
  <PresentationFormat>On-screen Show (4:3)</PresentationFormat>
  <Paragraphs>126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Constantia</vt:lpstr>
      <vt:lpstr>DejaVu Sans</vt:lpstr>
      <vt:lpstr>StarSymbol</vt:lpstr>
      <vt:lpstr>Times New Roman</vt:lpstr>
      <vt:lpstr>Wingdings</vt:lpstr>
      <vt:lpstr>Office Theme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Ronald</dc:creator>
  <cp:lastModifiedBy>bkarsli</cp:lastModifiedBy>
  <cp:revision>888</cp:revision>
  <dcterms:created xsi:type="dcterms:W3CDTF">2012-01-28T00:34:08Z</dcterms:created>
  <dcterms:modified xsi:type="dcterms:W3CDTF">2015-06-12T15:27:45Z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15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