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notesSlides/notesSlide19.xml" ContentType="application/vnd.openxmlformats-officedocument.presentationml.notesSlide+xml"/>
  <Override PartName="/ppt/charts/chart2.xml" ContentType="application/vnd.openxmlformats-officedocument.drawingml.chart+xml"/>
  <Override PartName="/ppt/notesSlides/notesSlide20.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312" r:id="rId3"/>
    <p:sldId id="314" r:id="rId4"/>
    <p:sldId id="299" r:id="rId5"/>
    <p:sldId id="300" r:id="rId6"/>
    <p:sldId id="313" r:id="rId7"/>
    <p:sldId id="260" r:id="rId8"/>
    <p:sldId id="310" r:id="rId9"/>
    <p:sldId id="278" r:id="rId10"/>
    <p:sldId id="277" r:id="rId11"/>
    <p:sldId id="271" r:id="rId12"/>
    <p:sldId id="273" r:id="rId13"/>
    <p:sldId id="279" r:id="rId14"/>
    <p:sldId id="280" r:id="rId15"/>
    <p:sldId id="274" r:id="rId16"/>
    <p:sldId id="286" r:id="rId17"/>
    <p:sldId id="294" r:id="rId18"/>
    <p:sldId id="296" r:id="rId19"/>
    <p:sldId id="316" r:id="rId20"/>
    <p:sldId id="317" r:id="rId21"/>
    <p:sldId id="292" r:id="rId22"/>
    <p:sldId id="265" r:id="rId23"/>
    <p:sldId id="266" r:id="rId24"/>
    <p:sldId id="267" r:id="rId25"/>
    <p:sldId id="285" r:id="rId26"/>
    <p:sldId id="275" r:id="rId27"/>
    <p:sldId id="31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DD1566"/>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72993" autoAdjust="0"/>
  </p:normalViewPr>
  <p:slideViewPr>
    <p:cSldViewPr snapToGrid="0">
      <p:cViewPr varScale="1">
        <p:scale>
          <a:sx n="83" d="100"/>
          <a:sy n="83" d="100"/>
        </p:scale>
        <p:origin x="-1512" y="-104"/>
      </p:cViewPr>
      <p:guideLst>
        <p:guide orient="horz" pos="2160"/>
        <p:guide pos="3840"/>
      </p:guideLst>
    </p:cSldViewPr>
  </p:slideViewPr>
  <p:notesTextViewPr>
    <p:cViewPr>
      <p:scale>
        <a:sx n="1" d="1"/>
        <a:sy n="1" d="1"/>
      </p:scale>
      <p:origin x="0" y="0"/>
    </p:cViewPr>
  </p:notesTextViewPr>
  <p:notesViewPr>
    <p:cSldViewPr snapToGrid="0">
      <p:cViewPr varScale="1">
        <p:scale>
          <a:sx n="50" d="100"/>
          <a:sy n="50" d="100"/>
        </p:scale>
        <p:origin x="2710" y="24"/>
      </p:cViewPr>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njunath\Desktop\dpc2sim\vldp_vs_ampm.xlsx" TargetMode="External"/><Relationship Id="rId2" Type="http://schemas.microsoft.com/office/2011/relationships/chartStyle" Target="style1.xml"/><Relationship Id="rId3" Type="http://schemas.microsoft.com/office/2011/relationships/chartColorStyle" Target="colors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Manjunath\Desktop\dpc2sim\vldp_vs_ampm.xlsx" TargetMode="External"/><Relationship Id="rId2" Type="http://schemas.microsoft.com/office/2011/relationships/chartStyle" Target="style2.xml"/><Relationship Id="rId3" Type="http://schemas.microsoft.com/office/2011/relationships/chartColorStyle" Target="colors2.xm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4" Type="http://schemas.microsoft.com/office/2011/relationships/chartColorStyle" Target="colors3.xml"/><Relationship Id="rId1" Type="http://schemas.openxmlformats.org/officeDocument/2006/relationships/oleObject" Target="file:///C:\Users\Manjunath\Desktop\dpc2sim\vldp_vs_ampm.xlsx" TargetMode="External"/><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34186732093271"/>
          <c:y val="0.0644728127302453"/>
          <c:w val="0.852528243752139"/>
          <c:h val="0.648141330321846"/>
        </c:manualLayout>
      </c:layout>
      <c:barChart>
        <c:barDir val="col"/>
        <c:grouping val="clustered"/>
        <c:varyColors val="0"/>
        <c:ser>
          <c:idx val="0"/>
          <c:order val="0"/>
          <c:tx>
            <c:strRef>
              <c:f>[vldp_vs_ampm.xlsx]Sheet2!$A$3</c:f>
              <c:strCache>
                <c:ptCount val="1"/>
                <c:pt idx="0">
                  <c:v>NOPF</c:v>
                </c:pt>
              </c:strCache>
            </c:strRef>
          </c:tx>
          <c:spPr>
            <a:solidFill>
              <a:schemeClr val="accent1">
                <a:shade val="65000"/>
              </a:schemeClr>
            </a:solidFill>
            <a:ln>
              <a:noFill/>
            </a:ln>
            <a:effectLst/>
          </c:spPr>
          <c:invertIfNegative val="0"/>
          <c:cat>
            <c:strRef>
              <c:f>[vldp_vs_ampm.xlsx]Sheet2!$B$2:$M$2</c:f>
              <c:strCache>
                <c:ptCount val="12"/>
                <c:pt idx="0">
                  <c:v>GemsFDTD</c:v>
                </c:pt>
                <c:pt idx="1">
                  <c:v>astar</c:v>
                </c:pt>
                <c:pt idx="2">
                  <c:v>calculix</c:v>
                </c:pt>
                <c:pt idx="3">
                  <c:v>gobmk</c:v>
                </c:pt>
                <c:pt idx="4">
                  <c:v>gromacs</c:v>
                </c:pt>
                <c:pt idx="5">
                  <c:v>h264ref</c:v>
                </c:pt>
                <c:pt idx="6">
                  <c:v>lbm</c:v>
                </c:pt>
                <c:pt idx="7">
                  <c:v>libquantum</c:v>
                </c:pt>
                <c:pt idx="8">
                  <c:v>mcf</c:v>
                </c:pt>
                <c:pt idx="9">
                  <c:v>milc</c:v>
                </c:pt>
                <c:pt idx="10">
                  <c:v>omnetpp</c:v>
                </c:pt>
                <c:pt idx="11">
                  <c:v>AM</c:v>
                </c:pt>
              </c:strCache>
            </c:strRef>
          </c:cat>
          <c:val>
            <c:numRef>
              <c:f>[vldp_vs_ampm.xlsx]Sheet2!$B$3:$M$3</c:f>
              <c:numCache>
                <c:formatCode>General</c:formatCode>
                <c:ptCount val="12"/>
                <c:pt idx="0">
                  <c:v>0.879131</c:v>
                </c:pt>
                <c:pt idx="1">
                  <c:v>3.515671</c:v>
                </c:pt>
                <c:pt idx="2">
                  <c:v>1.430474</c:v>
                </c:pt>
                <c:pt idx="3">
                  <c:v>2.752555999999999</c:v>
                </c:pt>
                <c:pt idx="4">
                  <c:v>4.77347</c:v>
                </c:pt>
                <c:pt idx="5">
                  <c:v>1.926062</c:v>
                </c:pt>
                <c:pt idx="6">
                  <c:v>0.513463</c:v>
                </c:pt>
                <c:pt idx="7">
                  <c:v>0.70809</c:v>
                </c:pt>
                <c:pt idx="8">
                  <c:v>0.818556</c:v>
                </c:pt>
                <c:pt idx="9">
                  <c:v>0.649266</c:v>
                </c:pt>
                <c:pt idx="10">
                  <c:v>1.185009</c:v>
                </c:pt>
                <c:pt idx="11">
                  <c:v>1.741068</c:v>
                </c:pt>
              </c:numCache>
            </c:numRef>
          </c:val>
        </c:ser>
        <c:ser>
          <c:idx val="1"/>
          <c:order val="1"/>
          <c:tx>
            <c:strRef>
              <c:f>[vldp_vs_ampm.xlsx]Sheet2!$A$4</c:f>
              <c:strCache>
                <c:ptCount val="1"/>
                <c:pt idx="0">
                  <c:v>AMPM</c:v>
                </c:pt>
              </c:strCache>
            </c:strRef>
          </c:tx>
          <c:spPr>
            <a:solidFill>
              <a:schemeClr val="accent1"/>
            </a:solidFill>
            <a:ln>
              <a:noFill/>
            </a:ln>
            <a:effectLst/>
          </c:spPr>
          <c:invertIfNegative val="0"/>
          <c:cat>
            <c:strRef>
              <c:f>[vldp_vs_ampm.xlsx]Sheet2!$B$2:$M$2</c:f>
              <c:strCache>
                <c:ptCount val="12"/>
                <c:pt idx="0">
                  <c:v>GemsFDTD</c:v>
                </c:pt>
                <c:pt idx="1">
                  <c:v>astar</c:v>
                </c:pt>
                <c:pt idx="2">
                  <c:v>calculix</c:v>
                </c:pt>
                <c:pt idx="3">
                  <c:v>gobmk</c:v>
                </c:pt>
                <c:pt idx="4">
                  <c:v>gromacs</c:v>
                </c:pt>
                <c:pt idx="5">
                  <c:v>h264ref</c:v>
                </c:pt>
                <c:pt idx="6">
                  <c:v>lbm</c:v>
                </c:pt>
                <c:pt idx="7">
                  <c:v>libquantum</c:v>
                </c:pt>
                <c:pt idx="8">
                  <c:v>mcf</c:v>
                </c:pt>
                <c:pt idx="9">
                  <c:v>milc</c:v>
                </c:pt>
                <c:pt idx="10">
                  <c:v>omnetpp</c:v>
                </c:pt>
                <c:pt idx="11">
                  <c:v>AM</c:v>
                </c:pt>
              </c:strCache>
            </c:strRef>
          </c:cat>
          <c:val>
            <c:numRef>
              <c:f>[vldp_vs_ampm.xlsx]Sheet2!$B$4:$M$4</c:f>
              <c:numCache>
                <c:formatCode>General</c:formatCode>
                <c:ptCount val="12"/>
                <c:pt idx="0">
                  <c:v>1.068127</c:v>
                </c:pt>
                <c:pt idx="1">
                  <c:v>3.732061999999999</c:v>
                </c:pt>
                <c:pt idx="2">
                  <c:v>1.637391</c:v>
                </c:pt>
                <c:pt idx="3">
                  <c:v>2.763842</c:v>
                </c:pt>
                <c:pt idx="4">
                  <c:v>4.939885</c:v>
                </c:pt>
                <c:pt idx="5">
                  <c:v>1.92694</c:v>
                </c:pt>
                <c:pt idx="6">
                  <c:v>0.561362</c:v>
                </c:pt>
                <c:pt idx="7">
                  <c:v>0.696704</c:v>
                </c:pt>
                <c:pt idx="8">
                  <c:v>1.097801</c:v>
                </c:pt>
                <c:pt idx="9">
                  <c:v>0.65</c:v>
                </c:pt>
                <c:pt idx="10">
                  <c:v>1.28064</c:v>
                </c:pt>
                <c:pt idx="11">
                  <c:v>1.850432181818182</c:v>
                </c:pt>
              </c:numCache>
            </c:numRef>
          </c:val>
        </c:ser>
        <c:ser>
          <c:idx val="2"/>
          <c:order val="2"/>
          <c:tx>
            <c:strRef>
              <c:f>[vldp_vs_ampm.xlsx]Sheet2!$A$5</c:f>
              <c:strCache>
                <c:ptCount val="1"/>
                <c:pt idx="0">
                  <c:v>VLDP</c:v>
                </c:pt>
              </c:strCache>
            </c:strRef>
          </c:tx>
          <c:spPr>
            <a:solidFill>
              <a:schemeClr val="accent1">
                <a:tint val="65000"/>
              </a:schemeClr>
            </a:solidFill>
            <a:ln>
              <a:noFill/>
            </a:ln>
            <a:effectLst/>
          </c:spPr>
          <c:invertIfNegative val="0"/>
          <c:cat>
            <c:strRef>
              <c:f>[vldp_vs_ampm.xlsx]Sheet2!$B$2:$M$2</c:f>
              <c:strCache>
                <c:ptCount val="12"/>
                <c:pt idx="0">
                  <c:v>GemsFDTD</c:v>
                </c:pt>
                <c:pt idx="1">
                  <c:v>astar</c:v>
                </c:pt>
                <c:pt idx="2">
                  <c:v>calculix</c:v>
                </c:pt>
                <c:pt idx="3">
                  <c:v>gobmk</c:v>
                </c:pt>
                <c:pt idx="4">
                  <c:v>gromacs</c:v>
                </c:pt>
                <c:pt idx="5">
                  <c:v>h264ref</c:v>
                </c:pt>
                <c:pt idx="6">
                  <c:v>lbm</c:v>
                </c:pt>
                <c:pt idx="7">
                  <c:v>libquantum</c:v>
                </c:pt>
                <c:pt idx="8">
                  <c:v>mcf</c:v>
                </c:pt>
                <c:pt idx="9">
                  <c:v>milc</c:v>
                </c:pt>
                <c:pt idx="10">
                  <c:v>omnetpp</c:v>
                </c:pt>
                <c:pt idx="11">
                  <c:v>AM</c:v>
                </c:pt>
              </c:strCache>
            </c:strRef>
          </c:cat>
          <c:val>
            <c:numRef>
              <c:f>[vldp_vs_ampm.xlsx]Sheet2!$B$5:$M$5</c:f>
              <c:numCache>
                <c:formatCode>General</c:formatCode>
                <c:ptCount val="12"/>
                <c:pt idx="0">
                  <c:v>1.123407</c:v>
                </c:pt>
                <c:pt idx="1">
                  <c:v>3.883973</c:v>
                </c:pt>
                <c:pt idx="2">
                  <c:v>1.592191</c:v>
                </c:pt>
                <c:pt idx="3">
                  <c:v>2.715276999999999</c:v>
                </c:pt>
                <c:pt idx="4">
                  <c:v>4.995627</c:v>
                </c:pt>
                <c:pt idx="5">
                  <c:v>1.953077</c:v>
                </c:pt>
                <c:pt idx="6">
                  <c:v>0.564216</c:v>
                </c:pt>
                <c:pt idx="7">
                  <c:v>0.736552</c:v>
                </c:pt>
                <c:pt idx="8">
                  <c:v>0.962893</c:v>
                </c:pt>
                <c:pt idx="9">
                  <c:v>0.682585</c:v>
                </c:pt>
                <c:pt idx="10">
                  <c:v>1.222432</c:v>
                </c:pt>
                <c:pt idx="11">
                  <c:v>1.857475454545455</c:v>
                </c:pt>
              </c:numCache>
            </c:numRef>
          </c:val>
        </c:ser>
        <c:dLbls>
          <c:showLegendKey val="0"/>
          <c:showVal val="0"/>
          <c:showCatName val="0"/>
          <c:showSerName val="0"/>
          <c:showPercent val="0"/>
          <c:showBubbleSize val="0"/>
        </c:dLbls>
        <c:gapWidth val="219"/>
        <c:overlap val="-27"/>
        <c:axId val="2073077672"/>
        <c:axId val="2073081272"/>
      </c:barChart>
      <c:catAx>
        <c:axId val="2073077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2073081272"/>
        <c:crosses val="autoZero"/>
        <c:auto val="1"/>
        <c:lblAlgn val="ctr"/>
        <c:lblOffset val="100"/>
        <c:noMultiLvlLbl val="0"/>
      </c:catAx>
      <c:valAx>
        <c:axId val="2073081272"/>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a:t>IPC</a:t>
                </a:r>
              </a:p>
            </c:rich>
          </c:tx>
          <c:layout/>
          <c:overlay val="0"/>
          <c:spPr>
            <a:noFill/>
            <a:ln>
              <a:noFill/>
            </a:ln>
            <a:effectLst/>
          </c:sp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crossAx val="2073077672"/>
        <c:crosses val="autoZero"/>
        <c:crossBetween val="between"/>
      </c:valAx>
      <c:spPr>
        <a:noFill/>
        <a:ln>
          <a:noFill/>
        </a:ln>
        <a:effectLst/>
      </c:spPr>
    </c:plotArea>
    <c:legend>
      <c:legendPos val="b"/>
      <c:layout>
        <c:manualLayout>
          <c:xMode val="edge"/>
          <c:yMode val="edge"/>
          <c:x val="0.561774696641181"/>
          <c:y val="0.0354849473885963"/>
          <c:w val="0.369148776541592"/>
          <c:h val="0.100042101992537"/>
        </c:manualLayout>
      </c:layout>
      <c:overlay val="0"/>
      <c:spPr>
        <a:solidFill>
          <a:schemeClr val="bg2"/>
        </a:solidFill>
        <a:ln>
          <a:noFill/>
        </a:ln>
        <a:effectLst/>
      </c:spPr>
      <c:txPr>
        <a:bodyPr rot="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2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2785765909696"/>
          <c:y val="0.0644728127302453"/>
          <c:w val="0.843929209935715"/>
          <c:h val="0.642304045330425"/>
        </c:manualLayout>
      </c:layout>
      <c:barChart>
        <c:barDir val="col"/>
        <c:grouping val="clustered"/>
        <c:varyColors val="0"/>
        <c:ser>
          <c:idx val="0"/>
          <c:order val="0"/>
          <c:tx>
            <c:strRef>
              <c:f>[vldp_vs_ampm.xlsx]Sheet2!$A$44</c:f>
              <c:strCache>
                <c:ptCount val="1"/>
                <c:pt idx="0">
                  <c:v>AMPM</c:v>
                </c:pt>
              </c:strCache>
            </c:strRef>
          </c:tx>
          <c:spPr>
            <a:solidFill>
              <a:schemeClr val="accent1"/>
            </a:solidFill>
            <a:ln>
              <a:noFill/>
            </a:ln>
            <a:effectLst/>
          </c:spPr>
          <c:invertIfNegative val="0"/>
          <c:cat>
            <c:strRef>
              <c:f>[vldp_vs_ampm.xlsx]Sheet2!$B$43:$M$43</c:f>
              <c:strCache>
                <c:ptCount val="12"/>
                <c:pt idx="0">
                  <c:v>GemsFDTD</c:v>
                </c:pt>
                <c:pt idx="1">
                  <c:v>astar</c:v>
                </c:pt>
                <c:pt idx="2">
                  <c:v>calculix</c:v>
                </c:pt>
                <c:pt idx="3">
                  <c:v>gobmk</c:v>
                </c:pt>
                <c:pt idx="4">
                  <c:v>gromacs</c:v>
                </c:pt>
                <c:pt idx="5">
                  <c:v>h264ref</c:v>
                </c:pt>
                <c:pt idx="6">
                  <c:v>lbm</c:v>
                </c:pt>
                <c:pt idx="7">
                  <c:v>libquantum</c:v>
                </c:pt>
                <c:pt idx="8">
                  <c:v>mcf</c:v>
                </c:pt>
                <c:pt idx="9">
                  <c:v>milc</c:v>
                </c:pt>
                <c:pt idx="10">
                  <c:v>omnetpp</c:v>
                </c:pt>
                <c:pt idx="11">
                  <c:v>AM</c:v>
                </c:pt>
              </c:strCache>
            </c:strRef>
          </c:cat>
          <c:val>
            <c:numRef>
              <c:f>[vldp_vs_ampm.xlsx]Sheet2!$B$44:$M$44</c:f>
              <c:numCache>
                <c:formatCode>0</c:formatCode>
                <c:ptCount val="12"/>
                <c:pt idx="0">
                  <c:v>497.882874</c:v>
                </c:pt>
                <c:pt idx="1">
                  <c:v>49.662491</c:v>
                </c:pt>
                <c:pt idx="2">
                  <c:v>44.904079</c:v>
                </c:pt>
                <c:pt idx="3">
                  <c:v>156.908722</c:v>
                </c:pt>
                <c:pt idx="4">
                  <c:v>24.95221099999999</c:v>
                </c:pt>
                <c:pt idx="5">
                  <c:v>74.091141</c:v>
                </c:pt>
                <c:pt idx="6">
                  <c:v>424.2307129999999</c:v>
                </c:pt>
                <c:pt idx="7">
                  <c:v>275.213989</c:v>
                </c:pt>
                <c:pt idx="8">
                  <c:v>337.3679200000001</c:v>
                </c:pt>
                <c:pt idx="9">
                  <c:v>295.240448</c:v>
                </c:pt>
                <c:pt idx="10">
                  <c:v>248.717148</c:v>
                </c:pt>
                <c:pt idx="11">
                  <c:v>220.8337941818181</c:v>
                </c:pt>
              </c:numCache>
            </c:numRef>
          </c:val>
        </c:ser>
        <c:ser>
          <c:idx val="1"/>
          <c:order val="1"/>
          <c:tx>
            <c:strRef>
              <c:f>[vldp_vs_ampm.xlsx]Sheet2!$A$45</c:f>
              <c:strCache>
                <c:ptCount val="1"/>
                <c:pt idx="0">
                  <c:v>VLDP</c:v>
                </c:pt>
              </c:strCache>
            </c:strRef>
          </c:tx>
          <c:spPr>
            <a:solidFill>
              <a:schemeClr val="accent2"/>
            </a:solidFill>
            <a:ln>
              <a:noFill/>
            </a:ln>
            <a:effectLst/>
          </c:spPr>
          <c:invertIfNegative val="0"/>
          <c:cat>
            <c:strRef>
              <c:f>[vldp_vs_ampm.xlsx]Sheet2!$B$43:$M$43</c:f>
              <c:strCache>
                <c:ptCount val="12"/>
                <c:pt idx="0">
                  <c:v>GemsFDTD</c:v>
                </c:pt>
                <c:pt idx="1">
                  <c:v>astar</c:v>
                </c:pt>
                <c:pt idx="2">
                  <c:v>calculix</c:v>
                </c:pt>
                <c:pt idx="3">
                  <c:v>gobmk</c:v>
                </c:pt>
                <c:pt idx="4">
                  <c:v>gromacs</c:v>
                </c:pt>
                <c:pt idx="5">
                  <c:v>h264ref</c:v>
                </c:pt>
                <c:pt idx="6">
                  <c:v>lbm</c:v>
                </c:pt>
                <c:pt idx="7">
                  <c:v>libquantum</c:v>
                </c:pt>
                <c:pt idx="8">
                  <c:v>mcf</c:v>
                </c:pt>
                <c:pt idx="9">
                  <c:v>milc</c:v>
                </c:pt>
                <c:pt idx="10">
                  <c:v>omnetpp</c:v>
                </c:pt>
                <c:pt idx="11">
                  <c:v>AM</c:v>
                </c:pt>
              </c:strCache>
            </c:strRef>
          </c:cat>
          <c:val>
            <c:numRef>
              <c:f>[vldp_vs_ampm.xlsx]Sheet2!$B$45:$M$45</c:f>
              <c:numCache>
                <c:formatCode>0</c:formatCode>
                <c:ptCount val="12"/>
                <c:pt idx="0">
                  <c:v>286.49765</c:v>
                </c:pt>
                <c:pt idx="1">
                  <c:v>43.460747</c:v>
                </c:pt>
                <c:pt idx="2">
                  <c:v>37.188507</c:v>
                </c:pt>
                <c:pt idx="3">
                  <c:v>187.368378</c:v>
                </c:pt>
                <c:pt idx="4">
                  <c:v>24.678179</c:v>
                </c:pt>
                <c:pt idx="5">
                  <c:v>75.01757</c:v>
                </c:pt>
                <c:pt idx="6">
                  <c:v>422.868439</c:v>
                </c:pt>
                <c:pt idx="7">
                  <c:v>316.762939</c:v>
                </c:pt>
                <c:pt idx="8">
                  <c:v>368.8124389999999</c:v>
                </c:pt>
                <c:pt idx="9">
                  <c:v>328.4262389999999</c:v>
                </c:pt>
                <c:pt idx="10">
                  <c:v>265.348297</c:v>
                </c:pt>
                <c:pt idx="11">
                  <c:v>214.2208530909091</c:v>
                </c:pt>
              </c:numCache>
            </c:numRef>
          </c:val>
        </c:ser>
        <c:dLbls>
          <c:showLegendKey val="0"/>
          <c:showVal val="0"/>
          <c:showCatName val="0"/>
          <c:showSerName val="0"/>
          <c:showPercent val="0"/>
          <c:showBubbleSize val="0"/>
        </c:dLbls>
        <c:gapWidth val="219"/>
        <c:overlap val="-27"/>
        <c:axId val="2073189832"/>
        <c:axId val="2073193432"/>
      </c:barChart>
      <c:catAx>
        <c:axId val="2073189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2073193432"/>
        <c:crosses val="autoZero"/>
        <c:auto val="1"/>
        <c:lblAlgn val="ctr"/>
        <c:lblOffset val="100"/>
        <c:noMultiLvlLbl val="0"/>
      </c:catAx>
      <c:valAx>
        <c:axId val="2073193432"/>
        <c:scaling>
          <c:orientation val="minMax"/>
          <c:max val="5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a:t>Cycles</a:t>
                </a:r>
              </a:p>
            </c:rich>
          </c:tx>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crossAx val="2073189832"/>
        <c:crosses val="autoZero"/>
        <c:crossBetween val="between"/>
      </c:valAx>
      <c:spPr>
        <a:noFill/>
        <a:ln>
          <a:noFill/>
        </a:ln>
        <a:effectLst/>
      </c:spPr>
    </c:plotArea>
    <c:legend>
      <c:legendPos val="b"/>
      <c:layout>
        <c:manualLayout>
          <c:xMode val="edge"/>
          <c:yMode val="edge"/>
          <c:x val="0.702449557086614"/>
          <c:y val="0.0669664625255177"/>
          <c:w val="0.249267552493438"/>
          <c:h val="0.105879386983958"/>
        </c:manualLayout>
      </c:layout>
      <c:overlay val="0"/>
      <c:spPr>
        <a:solidFill>
          <a:schemeClr val="bg2"/>
        </a:solidFill>
        <a:ln>
          <a:noFill/>
        </a:ln>
        <a:effectLst/>
      </c:spPr>
      <c:txPr>
        <a:bodyPr rot="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2800">
          <a:solidFill>
            <a:schemeClr val="tx1"/>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4252348891171"/>
          <c:y val="0.0466617394465794"/>
          <c:w val="0.862462626954239"/>
          <c:h val="0.555043988768512"/>
        </c:manualLayout>
      </c:layout>
      <c:barChart>
        <c:barDir val="col"/>
        <c:grouping val="clustered"/>
        <c:varyColors val="0"/>
        <c:ser>
          <c:idx val="0"/>
          <c:order val="0"/>
          <c:tx>
            <c:strRef>
              <c:f>[vldp_vs_ampm.xlsx]Sheet2!$A$67</c:f>
              <c:strCache>
                <c:ptCount val="1"/>
                <c:pt idx="0">
                  <c:v>AMPM</c:v>
                </c:pt>
              </c:strCache>
            </c:strRef>
          </c:tx>
          <c:spPr>
            <a:solidFill>
              <a:schemeClr val="accent1"/>
            </a:solidFill>
            <a:ln>
              <a:noFill/>
            </a:ln>
            <a:effectLst/>
          </c:spPr>
          <c:invertIfNegative val="0"/>
          <c:cat>
            <c:strRef>
              <c:f>[vldp_vs_ampm.xlsx]Sheet2!$B$66:$M$66</c:f>
              <c:strCache>
                <c:ptCount val="12"/>
                <c:pt idx="0">
                  <c:v>GemsFDTD</c:v>
                </c:pt>
                <c:pt idx="1">
                  <c:v>astar</c:v>
                </c:pt>
                <c:pt idx="2">
                  <c:v>calculix</c:v>
                </c:pt>
                <c:pt idx="3">
                  <c:v>gobmk</c:v>
                </c:pt>
                <c:pt idx="4">
                  <c:v>gromacs</c:v>
                </c:pt>
                <c:pt idx="5">
                  <c:v>h264ref</c:v>
                </c:pt>
                <c:pt idx="6">
                  <c:v>lbm</c:v>
                </c:pt>
                <c:pt idx="7">
                  <c:v>libquantum</c:v>
                </c:pt>
                <c:pt idx="8">
                  <c:v>mcf</c:v>
                </c:pt>
                <c:pt idx="9">
                  <c:v>milc</c:v>
                </c:pt>
                <c:pt idx="10">
                  <c:v>omnetpp</c:v>
                </c:pt>
                <c:pt idx="11">
                  <c:v>AM</c:v>
                </c:pt>
              </c:strCache>
            </c:strRef>
          </c:cat>
          <c:val>
            <c:numRef>
              <c:f>[vldp_vs_ampm.xlsx]Sheet2!$B$67:$M$67</c:f>
              <c:numCache>
                <c:formatCode>0</c:formatCode>
                <c:ptCount val="12"/>
                <c:pt idx="0">
                  <c:v>597.217712</c:v>
                </c:pt>
                <c:pt idx="1">
                  <c:v>1573.81665</c:v>
                </c:pt>
                <c:pt idx="2">
                  <c:v>147.52298</c:v>
                </c:pt>
                <c:pt idx="3">
                  <c:v>532.130554</c:v>
                </c:pt>
                <c:pt idx="4">
                  <c:v>125.791443</c:v>
                </c:pt>
                <c:pt idx="5">
                  <c:v>40.149555</c:v>
                </c:pt>
                <c:pt idx="6">
                  <c:v>1956.43042</c:v>
                </c:pt>
                <c:pt idx="7">
                  <c:v>807.57959</c:v>
                </c:pt>
                <c:pt idx="8">
                  <c:v>18042.54102</c:v>
                </c:pt>
                <c:pt idx="9">
                  <c:v>662.0574339999998</c:v>
                </c:pt>
                <c:pt idx="10">
                  <c:v>208.56424</c:v>
                </c:pt>
                <c:pt idx="11">
                  <c:v>2244.891054363636</c:v>
                </c:pt>
              </c:numCache>
            </c:numRef>
          </c:val>
        </c:ser>
        <c:ser>
          <c:idx val="1"/>
          <c:order val="1"/>
          <c:tx>
            <c:strRef>
              <c:f>[vldp_vs_ampm.xlsx]Sheet2!$A$68</c:f>
              <c:strCache>
                <c:ptCount val="1"/>
                <c:pt idx="0">
                  <c:v>VLDP</c:v>
                </c:pt>
              </c:strCache>
            </c:strRef>
          </c:tx>
          <c:spPr>
            <a:solidFill>
              <a:schemeClr val="accent2"/>
            </a:solidFill>
            <a:ln>
              <a:noFill/>
            </a:ln>
            <a:effectLst/>
          </c:spPr>
          <c:invertIfNegative val="0"/>
          <c:cat>
            <c:strRef>
              <c:f>[vldp_vs_ampm.xlsx]Sheet2!$B$66:$M$66</c:f>
              <c:strCache>
                <c:ptCount val="12"/>
                <c:pt idx="0">
                  <c:v>GemsFDTD</c:v>
                </c:pt>
                <c:pt idx="1">
                  <c:v>astar</c:v>
                </c:pt>
                <c:pt idx="2">
                  <c:v>calculix</c:v>
                </c:pt>
                <c:pt idx="3">
                  <c:v>gobmk</c:v>
                </c:pt>
                <c:pt idx="4">
                  <c:v>gromacs</c:v>
                </c:pt>
                <c:pt idx="5">
                  <c:v>h264ref</c:v>
                </c:pt>
                <c:pt idx="6">
                  <c:v>lbm</c:v>
                </c:pt>
                <c:pt idx="7">
                  <c:v>libquantum</c:v>
                </c:pt>
                <c:pt idx="8">
                  <c:v>mcf</c:v>
                </c:pt>
                <c:pt idx="9">
                  <c:v>milc</c:v>
                </c:pt>
                <c:pt idx="10">
                  <c:v>omnetpp</c:v>
                </c:pt>
                <c:pt idx="11">
                  <c:v>AM</c:v>
                </c:pt>
              </c:strCache>
            </c:strRef>
          </c:cat>
          <c:val>
            <c:numRef>
              <c:f>[vldp_vs_ampm.xlsx]Sheet2!$B$68:$M$68</c:f>
              <c:numCache>
                <c:formatCode>0</c:formatCode>
                <c:ptCount val="12"/>
                <c:pt idx="0">
                  <c:v>374.363983</c:v>
                </c:pt>
                <c:pt idx="1">
                  <c:v>72.599327</c:v>
                </c:pt>
                <c:pt idx="2">
                  <c:v>66.127533</c:v>
                </c:pt>
                <c:pt idx="3">
                  <c:v>62.35183699999999</c:v>
                </c:pt>
                <c:pt idx="4">
                  <c:v>42.451691</c:v>
                </c:pt>
                <c:pt idx="5">
                  <c:v>44.180824</c:v>
                </c:pt>
                <c:pt idx="6">
                  <c:v>665.338806</c:v>
                </c:pt>
                <c:pt idx="7">
                  <c:v>490.9871219999999</c:v>
                </c:pt>
                <c:pt idx="8">
                  <c:v>367.4761349999999</c:v>
                </c:pt>
                <c:pt idx="9">
                  <c:v>397.944794</c:v>
                </c:pt>
                <c:pt idx="10">
                  <c:v>252.840897</c:v>
                </c:pt>
                <c:pt idx="11">
                  <c:v>257.8784499090909</c:v>
                </c:pt>
              </c:numCache>
            </c:numRef>
          </c:val>
        </c:ser>
        <c:dLbls>
          <c:showLegendKey val="0"/>
          <c:showVal val="0"/>
          <c:showCatName val="0"/>
          <c:showSerName val="0"/>
          <c:showPercent val="0"/>
          <c:showBubbleSize val="0"/>
        </c:dLbls>
        <c:gapWidth val="219"/>
        <c:overlap val="-27"/>
        <c:axId val="2072228536"/>
        <c:axId val="2072232248"/>
      </c:barChart>
      <c:catAx>
        <c:axId val="2072228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072232248"/>
        <c:crosses val="autoZero"/>
        <c:auto val="1"/>
        <c:lblAlgn val="ctr"/>
        <c:lblOffset val="100"/>
        <c:noMultiLvlLbl val="0"/>
      </c:catAx>
      <c:valAx>
        <c:axId val="2072232248"/>
        <c:scaling>
          <c:orientation val="minMax"/>
          <c:max val="2300.0"/>
          <c:min val="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r>
                  <a:rPr lang="en-US"/>
                  <a:t>Cycles</a:t>
                </a:r>
              </a:p>
            </c:rich>
          </c:tx>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072228536"/>
        <c:crosses val="autoZero"/>
        <c:crossBetween val="between"/>
        <c:majorUnit val="500.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800"/>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0.69044</cdr:x>
      <cdr:y>0.06667</cdr:y>
    </cdr:from>
    <cdr:to>
      <cdr:x>0.76544</cdr:x>
      <cdr:y>0.15645</cdr:y>
    </cdr:to>
    <cdr:sp macro="" textlink="">
      <cdr:nvSpPr>
        <cdr:cNvPr id="2" name="TextBox 1"/>
        <cdr:cNvSpPr txBox="1"/>
      </cdr:nvSpPr>
      <cdr:spPr>
        <a:xfrm xmlns:a="http://schemas.openxmlformats.org/drawingml/2006/main">
          <a:off x="7260391" y="290104"/>
          <a:ext cx="788670" cy="390648"/>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none" rtlCol="0"/>
        <a:lstStyle xmlns:a="http://schemas.openxmlformats.org/drawingml/2006/main"/>
        <a:p xmlns:a="http://schemas.openxmlformats.org/drawingml/2006/main">
          <a:pPr algn="ctr"/>
          <a:r>
            <a:rPr lang="en-US" sz="2000" dirty="0" smtClean="0"/>
            <a:t>18043</a:t>
          </a:r>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4DFFDC4-AA5B-43CA-9E43-F0D797687593}" type="datetimeFigureOut">
              <a:rPr lang="en-US" smtClean="0"/>
              <a:t>6/12/15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0445AA5-C744-4107-B0D6-B331251CDE5F}" type="slidenum">
              <a:rPr lang="en-US" smtClean="0"/>
              <a:t>‹#›</a:t>
            </a:fld>
            <a:endParaRPr lang="en-US"/>
          </a:p>
        </p:txBody>
      </p:sp>
    </p:spTree>
    <p:extLst>
      <p:ext uri="{BB962C8B-B14F-4D97-AF65-F5344CB8AC3E}">
        <p14:creationId xmlns:p14="http://schemas.microsoft.com/office/powerpoint/2010/main" val="24817045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09ED41-01E2-4BB2-9C09-FDFFE9AE85E9}" type="datetimeFigureOut">
              <a:rPr lang="en-US" smtClean="0"/>
              <a:t>6/12/15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B19756-92C3-4D3E-BCCD-86CEAD2B6F5B}" type="slidenum">
              <a:rPr lang="en-US" smtClean="0"/>
              <a:t>‹#›</a:t>
            </a:fld>
            <a:endParaRPr lang="en-US"/>
          </a:p>
        </p:txBody>
      </p:sp>
    </p:spTree>
    <p:extLst>
      <p:ext uri="{BB962C8B-B14F-4D97-AF65-F5344CB8AC3E}">
        <p14:creationId xmlns:p14="http://schemas.microsoft.com/office/powerpoint/2010/main" val="358832129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Prefetching is a well studied field.</a:t>
            </a:r>
            <a:r>
              <a:rPr lang="en-US" baseline="0" dirty="0" smtClean="0"/>
              <a:t> The fact that this is the second DPC should tell us how much work exists in the field. </a:t>
            </a:r>
          </a:p>
          <a:p>
            <a:r>
              <a:rPr lang="en-US" baseline="0" dirty="0" smtClean="0"/>
              <a:t>However we still see interesting developments in the field every year.</a:t>
            </a:r>
          </a:p>
          <a:p>
            <a:endParaRPr lang="en-US" baseline="0" dirty="0" smtClean="0"/>
          </a:p>
          <a:p>
            <a:r>
              <a:rPr lang="en-US" baseline="0" dirty="0" smtClean="0"/>
              <a:t>In recent years, the frequency gap between between the core and DRAM may not have increased much but increasing core counts have resulted in increased memory traffic.</a:t>
            </a:r>
          </a:p>
          <a:p>
            <a:endParaRPr lang="en-US" baseline="0" dirty="0" smtClean="0"/>
          </a:p>
          <a:p>
            <a:r>
              <a:rPr lang="en-US" baseline="0" dirty="0" smtClean="0"/>
              <a:t>Prefetching is one of the ways to address the problem of high memory latency. </a:t>
            </a:r>
          </a:p>
          <a:p>
            <a:r>
              <a:rPr lang="en-US" baseline="0" dirty="0" smtClean="0"/>
              <a:t>Prefetching no longer means just prefetching into the L1 cache. Prefetchers may be deployed between an off chip L4 and L3. </a:t>
            </a:r>
          </a:p>
          <a:p>
            <a:r>
              <a:rPr lang="en-US" baseline="0" dirty="0" smtClean="0"/>
              <a:t>In a heterogeneous system, it may mean prefetching from the NVM level to the DRAM level.</a:t>
            </a:r>
          </a:p>
          <a:p>
            <a:endParaRPr lang="en-US" baseline="0" dirty="0" smtClean="0"/>
          </a:p>
          <a:p>
            <a:r>
              <a:rPr lang="en-US" baseline="0" dirty="0" smtClean="0"/>
              <a:t>For all these reason, prefetching remains and interesting and important area of research</a:t>
            </a:r>
            <a:endParaRPr lang="en-US" dirty="0"/>
          </a:p>
        </p:txBody>
      </p:sp>
      <p:sp>
        <p:nvSpPr>
          <p:cNvPr id="4" name="Slide Number Placeholder 3"/>
          <p:cNvSpPr>
            <a:spLocks noGrp="1"/>
          </p:cNvSpPr>
          <p:nvPr>
            <p:ph type="sldNum" sz="quarter" idx="10"/>
          </p:nvPr>
        </p:nvSpPr>
        <p:spPr/>
        <p:txBody>
          <a:bodyPr/>
          <a:lstStyle/>
          <a:p>
            <a:fld id="{F6B19756-92C3-4D3E-BCCD-86CEAD2B6F5B}" type="slidenum">
              <a:rPr lang="en-US" smtClean="0"/>
              <a:t>1</a:t>
            </a:fld>
            <a:endParaRPr lang="en-US"/>
          </a:p>
        </p:txBody>
      </p:sp>
    </p:spTree>
    <p:extLst>
      <p:ext uri="{BB962C8B-B14F-4D97-AF65-F5344CB8AC3E}">
        <p14:creationId xmlns:p14="http://schemas.microsoft.com/office/powerpoint/2010/main" val="11715591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DPT</a:t>
            </a:r>
            <a:r>
              <a:rPr lang="en-US" baseline="0" dirty="0" smtClean="0"/>
              <a:t> are a series of cascaded tables which have predictions for different number of deltas available</a:t>
            </a:r>
          </a:p>
          <a:p>
            <a:r>
              <a:rPr lang="en-US" baseline="0" dirty="0" smtClean="0"/>
              <a:t>Ideally we would like to make predictions with the most information </a:t>
            </a:r>
            <a:r>
              <a:rPr lang="en-US" baseline="0" dirty="0" smtClean="0"/>
              <a:t>available. But if the page has not been accessed less than 4 times, there will not be 3 deltas.</a:t>
            </a:r>
          </a:p>
          <a:p>
            <a:r>
              <a:rPr lang="en-US" baseline="0" dirty="0" smtClean="0"/>
              <a:t>When the patterns are less than 3 deltas long, then we will have to look in the tables which tracks shorter deltas.</a:t>
            </a:r>
          </a:p>
          <a:p>
            <a:endParaRPr lang="en-US" baseline="0" dirty="0" smtClean="0"/>
          </a:p>
          <a:p>
            <a:r>
              <a:rPr lang="en-US" baseline="0" dirty="0" smtClean="0"/>
              <a:t>Any time the DPT is looked up, there can be hits in multiple tables. Only the prediction from the longest delta sequence is used as the prediction.</a:t>
            </a:r>
          </a:p>
          <a:p>
            <a:endParaRPr lang="en-US" dirty="0"/>
          </a:p>
        </p:txBody>
      </p:sp>
      <p:sp>
        <p:nvSpPr>
          <p:cNvPr id="4" name="Slide Number Placeholder 3"/>
          <p:cNvSpPr>
            <a:spLocks noGrp="1"/>
          </p:cNvSpPr>
          <p:nvPr>
            <p:ph type="sldNum" sz="quarter" idx="10"/>
          </p:nvPr>
        </p:nvSpPr>
        <p:spPr/>
        <p:txBody>
          <a:bodyPr/>
          <a:lstStyle/>
          <a:p>
            <a:fld id="{F6B19756-92C3-4D3E-BCCD-86CEAD2B6F5B}" type="slidenum">
              <a:rPr lang="en-US" smtClean="0"/>
              <a:t>10</a:t>
            </a:fld>
            <a:endParaRPr lang="en-US"/>
          </a:p>
        </p:txBody>
      </p:sp>
    </p:spTree>
    <p:extLst>
      <p:ext uri="{BB962C8B-B14F-4D97-AF65-F5344CB8AC3E}">
        <p14:creationId xmlns:p14="http://schemas.microsoft.com/office/powerpoint/2010/main" val="37806990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Which</a:t>
            </a:r>
            <a:r>
              <a:rPr lang="en-US" baseline="0" dirty="0" smtClean="0"/>
              <a:t> is why the search for delta patterns starts from right most table.</a:t>
            </a:r>
          </a:p>
          <a:p>
            <a:endParaRPr lang="en-US" baseline="0" dirty="0" smtClean="0"/>
          </a:p>
          <a:p>
            <a:r>
              <a:rPr lang="en-US" baseline="0" dirty="0" smtClean="0"/>
              <a:t>When more deltas are present, there is higher chance the prediction is right.</a:t>
            </a:r>
          </a:p>
        </p:txBody>
      </p:sp>
      <p:sp>
        <p:nvSpPr>
          <p:cNvPr id="4" name="Slide Number Placeholder 3"/>
          <p:cNvSpPr>
            <a:spLocks noGrp="1"/>
          </p:cNvSpPr>
          <p:nvPr>
            <p:ph type="sldNum" sz="quarter" idx="10"/>
          </p:nvPr>
        </p:nvSpPr>
        <p:spPr/>
        <p:txBody>
          <a:bodyPr/>
          <a:lstStyle/>
          <a:p>
            <a:fld id="{F6B19756-92C3-4D3E-BCCD-86CEAD2B6F5B}" type="slidenum">
              <a:rPr lang="en-US" smtClean="0"/>
              <a:t>11</a:t>
            </a:fld>
            <a:endParaRPr lang="en-US"/>
          </a:p>
        </p:txBody>
      </p:sp>
    </p:spTree>
    <p:extLst>
      <p:ext uri="{BB962C8B-B14F-4D97-AF65-F5344CB8AC3E}">
        <p14:creationId xmlns:p14="http://schemas.microsoft.com/office/powerpoint/2010/main" val="21093792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saw how VLDP</a:t>
            </a:r>
            <a:r>
              <a:rPr lang="en-US" baseline="0" dirty="0" smtClean="0"/>
              <a:t> works for heterogeneous deltas. Now lets see how it works for Homogeneous slides</a:t>
            </a:r>
            <a:endParaRPr lang="en-US" dirty="0"/>
          </a:p>
        </p:txBody>
      </p:sp>
      <p:sp>
        <p:nvSpPr>
          <p:cNvPr id="4" name="Slide Number Placeholder 3"/>
          <p:cNvSpPr>
            <a:spLocks noGrp="1"/>
          </p:cNvSpPr>
          <p:nvPr>
            <p:ph type="sldNum" sz="quarter" idx="10"/>
          </p:nvPr>
        </p:nvSpPr>
        <p:spPr/>
        <p:txBody>
          <a:bodyPr/>
          <a:lstStyle/>
          <a:p>
            <a:fld id="{F6B19756-92C3-4D3E-BCCD-86CEAD2B6F5B}" type="slidenum">
              <a:rPr lang="en-US" smtClean="0"/>
              <a:t>14</a:t>
            </a:fld>
            <a:endParaRPr lang="en-US"/>
          </a:p>
        </p:txBody>
      </p:sp>
    </p:spTree>
    <p:extLst>
      <p:ext uri="{BB962C8B-B14F-4D97-AF65-F5344CB8AC3E}">
        <p14:creationId xmlns:p14="http://schemas.microsoft.com/office/powerpoint/2010/main" val="13335889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B19756-92C3-4D3E-BCCD-86CEAD2B6F5B}" type="slidenum">
              <a:rPr lang="en-US" smtClean="0"/>
              <a:t>15</a:t>
            </a:fld>
            <a:endParaRPr lang="en-US"/>
          </a:p>
        </p:txBody>
      </p:sp>
    </p:spTree>
    <p:extLst>
      <p:ext uri="{BB962C8B-B14F-4D97-AF65-F5344CB8AC3E}">
        <p14:creationId xmlns:p14="http://schemas.microsoft.com/office/powerpoint/2010/main" val="38021838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B19756-92C3-4D3E-BCCD-86CEAD2B6F5B}" type="slidenum">
              <a:rPr lang="en-US" smtClean="0"/>
              <a:t>18</a:t>
            </a:fld>
            <a:endParaRPr lang="en-US"/>
          </a:p>
        </p:txBody>
      </p:sp>
    </p:spTree>
    <p:extLst>
      <p:ext uri="{BB962C8B-B14F-4D97-AF65-F5344CB8AC3E}">
        <p14:creationId xmlns:p14="http://schemas.microsoft.com/office/powerpoint/2010/main" val="3512759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Papers</a:t>
            </a:r>
            <a:r>
              <a:rPr lang="en-US" baseline="0" dirty="0" smtClean="0"/>
              <a:t> like FDP and Minimalist open page have shown that very aggressive prefetching can have detrimental effects on the performance.</a:t>
            </a:r>
          </a:p>
          <a:p>
            <a:r>
              <a:rPr lang="en-US" baseline="0" dirty="0" smtClean="0"/>
              <a:t>This is especially important when the DRAM scheduling policy is not aware of the distinction between </a:t>
            </a:r>
            <a:r>
              <a:rPr lang="en-US" baseline="0" dirty="0" err="1" smtClean="0"/>
              <a:t>prefetch</a:t>
            </a:r>
            <a:r>
              <a:rPr lang="en-US" baseline="0" dirty="0" smtClean="0"/>
              <a:t> requests and demand requests.</a:t>
            </a:r>
          </a:p>
          <a:p>
            <a:r>
              <a:rPr lang="en-US" baseline="0" dirty="0" smtClean="0"/>
              <a:t>The FR-FCFS scheduling policy tries to maximize throughput at the cost of fairness. It prioritizes RBH over </a:t>
            </a:r>
            <a:r>
              <a:rPr lang="en-US" baseline="0" dirty="0" err="1" smtClean="0"/>
              <a:t>RBMisses</a:t>
            </a:r>
            <a:r>
              <a:rPr lang="en-US" baseline="0" dirty="0" smtClean="0"/>
              <a:t>.</a:t>
            </a:r>
          </a:p>
          <a:p>
            <a:endParaRPr lang="en-US" baseline="0" dirty="0" smtClean="0"/>
          </a:p>
          <a:p>
            <a:r>
              <a:rPr lang="en-US" baseline="0" dirty="0" smtClean="0"/>
              <a:t>This can lead to situations where even if the </a:t>
            </a:r>
            <a:r>
              <a:rPr lang="en-US" baseline="0" dirty="0" err="1" smtClean="0"/>
              <a:t>prefetcher</a:t>
            </a:r>
            <a:r>
              <a:rPr lang="en-US" baseline="0" dirty="0" smtClean="0"/>
              <a:t> able to accurately predict every access in a page, it can lead to bad performance.</a:t>
            </a:r>
          </a:p>
          <a:p>
            <a:r>
              <a:rPr lang="en-US" baseline="0" dirty="0" smtClean="0"/>
              <a:t>Imagine a situation where two pages that are </a:t>
            </a:r>
          </a:p>
          <a:p>
            <a:r>
              <a:rPr lang="en-US" baseline="0" dirty="0" smtClean="0"/>
              <a:t>Because most prefetchers are only able to issue </a:t>
            </a:r>
            <a:r>
              <a:rPr lang="en-US" baseline="0" dirty="0" err="1" smtClean="0"/>
              <a:t>prefetches</a:t>
            </a:r>
            <a:r>
              <a:rPr lang="en-US" baseline="0" dirty="0" smtClean="0"/>
              <a:t> within a page. Most </a:t>
            </a:r>
            <a:r>
              <a:rPr lang="en-US" baseline="0" dirty="0" err="1" smtClean="0"/>
              <a:t>prefetch</a:t>
            </a:r>
            <a:r>
              <a:rPr lang="en-US" baseline="0" dirty="0" smtClean="0"/>
              <a:t> requests end up becoming hits. </a:t>
            </a:r>
          </a:p>
          <a:p>
            <a:r>
              <a:rPr lang="en-US" baseline="0" dirty="0" smtClean="0"/>
              <a:t>If there happens to be another request going to a different row in the same bank. Then </a:t>
            </a:r>
          </a:p>
          <a:p>
            <a:endParaRPr lang="en-US" dirty="0"/>
          </a:p>
        </p:txBody>
      </p:sp>
      <p:sp>
        <p:nvSpPr>
          <p:cNvPr id="4" name="Slide Number Placeholder 3"/>
          <p:cNvSpPr>
            <a:spLocks noGrp="1"/>
          </p:cNvSpPr>
          <p:nvPr>
            <p:ph type="sldNum" sz="quarter" idx="10"/>
          </p:nvPr>
        </p:nvSpPr>
        <p:spPr/>
        <p:txBody>
          <a:bodyPr/>
          <a:lstStyle/>
          <a:p>
            <a:fld id="{F6B19756-92C3-4D3E-BCCD-86CEAD2B6F5B}" type="slidenum">
              <a:rPr lang="en-US" smtClean="0"/>
              <a:t>19</a:t>
            </a:fld>
            <a:endParaRPr lang="en-US"/>
          </a:p>
        </p:txBody>
      </p:sp>
    </p:spTree>
    <p:extLst>
      <p:ext uri="{BB962C8B-B14F-4D97-AF65-F5344CB8AC3E}">
        <p14:creationId xmlns:p14="http://schemas.microsoft.com/office/powerpoint/2010/main" val="15441517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introduce a throttling mechanism into VLDP.</a:t>
            </a:r>
          </a:p>
          <a:p>
            <a:r>
              <a:rPr lang="en-US" baseline="0" dirty="0" smtClean="0"/>
              <a:t>The throttling mechanism keeps track the </a:t>
            </a:r>
            <a:r>
              <a:rPr lang="en-US" baseline="0" dirty="0" err="1" smtClean="0"/>
              <a:t>prefetch</a:t>
            </a:r>
            <a:r>
              <a:rPr lang="en-US" baseline="0" dirty="0" smtClean="0"/>
              <a:t> as well as demand requests that are currently being serviced my memory.</a:t>
            </a:r>
          </a:p>
          <a:p>
            <a:r>
              <a:rPr lang="en-US" baseline="0" dirty="0" smtClean="0"/>
              <a:t>It limits the number of PF requests are are sent to any bank and hence when a demand request is sent, it does not have to wait for a long time in the queue.</a:t>
            </a:r>
          </a:p>
        </p:txBody>
      </p:sp>
      <p:sp>
        <p:nvSpPr>
          <p:cNvPr id="4" name="Slide Number Placeholder 3"/>
          <p:cNvSpPr>
            <a:spLocks noGrp="1"/>
          </p:cNvSpPr>
          <p:nvPr>
            <p:ph type="sldNum" sz="quarter" idx="10"/>
          </p:nvPr>
        </p:nvSpPr>
        <p:spPr/>
        <p:txBody>
          <a:bodyPr/>
          <a:lstStyle/>
          <a:p>
            <a:fld id="{F6B19756-92C3-4D3E-BCCD-86CEAD2B6F5B}" type="slidenum">
              <a:rPr lang="en-US" smtClean="0"/>
              <a:t>20</a:t>
            </a:fld>
            <a:endParaRPr lang="en-US"/>
          </a:p>
        </p:txBody>
      </p:sp>
    </p:spTree>
    <p:extLst>
      <p:ext uri="{BB962C8B-B14F-4D97-AF65-F5344CB8AC3E}">
        <p14:creationId xmlns:p14="http://schemas.microsoft.com/office/powerpoint/2010/main" val="5679637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B19756-92C3-4D3E-BCCD-86CEAD2B6F5B}" type="slidenum">
              <a:rPr lang="en-US" smtClean="0"/>
              <a:t>21</a:t>
            </a:fld>
            <a:endParaRPr lang="en-US"/>
          </a:p>
        </p:txBody>
      </p:sp>
    </p:spTree>
    <p:extLst>
      <p:ext uri="{BB962C8B-B14F-4D97-AF65-F5344CB8AC3E}">
        <p14:creationId xmlns:p14="http://schemas.microsoft.com/office/powerpoint/2010/main" val="15953090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B19756-92C3-4D3E-BCCD-86CEAD2B6F5B}" type="slidenum">
              <a:rPr lang="en-US" smtClean="0"/>
              <a:t>22</a:t>
            </a:fld>
            <a:endParaRPr lang="en-US"/>
          </a:p>
        </p:txBody>
      </p:sp>
    </p:spTree>
    <p:extLst>
      <p:ext uri="{BB962C8B-B14F-4D97-AF65-F5344CB8AC3E}">
        <p14:creationId xmlns:p14="http://schemas.microsoft.com/office/powerpoint/2010/main" val="28674506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 The L2 miss latency is a function of L3 hit rate, DRAM row</a:t>
            </a:r>
          </a:p>
          <a:p>
            <a:r>
              <a:rPr lang="en-US" sz="1200" b="0" i="0" u="none" strike="noStrike" kern="1200" baseline="0" dirty="0" smtClean="0">
                <a:solidFill>
                  <a:schemeClr val="tx1"/>
                </a:solidFill>
                <a:latin typeface="+mn-lt"/>
                <a:ea typeface="+mn-ea"/>
                <a:cs typeface="+mn-cs"/>
              </a:rPr>
              <a:t>buffer hit rate and the queuing delay at the memory controller.</a:t>
            </a:r>
          </a:p>
          <a:p>
            <a:r>
              <a:rPr lang="en-US" sz="1200" b="0" i="0" u="none" strike="noStrike" kern="1200" baseline="0" dirty="0" smtClean="0">
                <a:solidFill>
                  <a:schemeClr val="tx1"/>
                </a:solidFill>
                <a:latin typeface="+mn-lt"/>
                <a:ea typeface="+mn-ea"/>
                <a:cs typeface="+mn-cs"/>
              </a:rPr>
              <a:t>VLDP and AMPM </a:t>
            </a:r>
            <a:r>
              <a:rPr lang="en-US" sz="1200" b="0" i="0" u="none" strike="noStrike" kern="1200" baseline="0" dirty="0" err="1" smtClean="0">
                <a:solidFill>
                  <a:schemeClr val="tx1"/>
                </a:solidFill>
                <a:latin typeface="+mn-lt"/>
                <a:ea typeface="+mn-ea"/>
                <a:cs typeface="+mn-cs"/>
              </a:rPr>
              <a:t>prefetch</a:t>
            </a:r>
            <a:r>
              <a:rPr lang="en-US" sz="1200" b="0" i="0" u="none" strike="noStrike" kern="1200" baseline="0" dirty="0" smtClean="0">
                <a:solidFill>
                  <a:schemeClr val="tx1"/>
                </a:solidFill>
                <a:latin typeface="+mn-lt"/>
                <a:ea typeface="+mn-ea"/>
                <a:cs typeface="+mn-cs"/>
              </a:rPr>
              <a:t> to the L3 cache, when the L2 read</a:t>
            </a:r>
          </a:p>
          <a:p>
            <a:endParaRPr lang="en-US" sz="1200" b="0" i="0" u="none" strike="noStrike" kern="1200" baseline="0" dirty="0" smtClean="0">
              <a:solidFill>
                <a:schemeClr val="tx1"/>
              </a:solidFill>
              <a:latin typeface="+mn-lt"/>
              <a:ea typeface="+mn-ea"/>
              <a:cs typeface="+mn-cs"/>
            </a:endParaRPr>
          </a:p>
          <a:p>
            <a:r>
              <a:rPr lang="en-US" dirty="0" smtClean="0"/>
              <a:t>VLDP</a:t>
            </a:r>
            <a:r>
              <a:rPr lang="en-US" baseline="0" dirty="0" smtClean="0"/>
              <a:t> reduces L2 read miss latency by 3%</a:t>
            </a:r>
            <a:endParaRPr lang="en-US" dirty="0"/>
          </a:p>
        </p:txBody>
      </p:sp>
      <p:sp>
        <p:nvSpPr>
          <p:cNvPr id="4" name="Slide Number Placeholder 3"/>
          <p:cNvSpPr>
            <a:spLocks noGrp="1"/>
          </p:cNvSpPr>
          <p:nvPr>
            <p:ph type="sldNum" sz="quarter" idx="10"/>
          </p:nvPr>
        </p:nvSpPr>
        <p:spPr/>
        <p:txBody>
          <a:bodyPr/>
          <a:lstStyle/>
          <a:p>
            <a:fld id="{F6B19756-92C3-4D3E-BCCD-86CEAD2B6F5B}" type="slidenum">
              <a:rPr lang="en-US" smtClean="0"/>
              <a:t>23</a:t>
            </a:fld>
            <a:endParaRPr lang="en-US"/>
          </a:p>
        </p:txBody>
      </p:sp>
    </p:spTree>
    <p:extLst>
      <p:ext uri="{BB962C8B-B14F-4D97-AF65-F5344CB8AC3E}">
        <p14:creationId xmlns:p14="http://schemas.microsoft.com/office/powerpoint/2010/main" val="589729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will first talk about some</a:t>
            </a:r>
            <a:r>
              <a:rPr lang="en-US" baseline="0" dirty="0" smtClean="0"/>
              <a:t> of the types of prefetchers that exist today. Before going into the details of VLDP</a:t>
            </a:r>
          </a:p>
          <a:p>
            <a:endParaRPr lang="en-US" baseline="0" dirty="0" smtClean="0"/>
          </a:p>
          <a:p>
            <a:r>
              <a:rPr lang="en-US" baseline="0" dirty="0" smtClean="0"/>
              <a:t>They wait a couple of deltas before issuing </a:t>
            </a:r>
            <a:r>
              <a:rPr lang="en-US" baseline="0" dirty="0" err="1" smtClean="0"/>
              <a:t>prefetches</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F6B19756-92C3-4D3E-BCCD-86CEAD2B6F5B}" type="slidenum">
              <a:rPr lang="en-US" smtClean="0"/>
              <a:t>2</a:t>
            </a:fld>
            <a:endParaRPr lang="en-US"/>
          </a:p>
        </p:txBody>
      </p:sp>
    </p:spTree>
    <p:extLst>
      <p:ext uri="{BB962C8B-B14F-4D97-AF65-F5344CB8AC3E}">
        <p14:creationId xmlns:p14="http://schemas.microsoft.com/office/powerpoint/2010/main" val="16276246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Prefetch</a:t>
            </a:r>
            <a:r>
              <a:rPr lang="en-US" dirty="0" smtClean="0"/>
              <a:t> Latency reduces by 89%</a:t>
            </a:r>
            <a:endParaRPr lang="en-US" dirty="0" smtClean="0"/>
          </a:p>
        </p:txBody>
      </p:sp>
      <p:sp>
        <p:nvSpPr>
          <p:cNvPr id="4" name="Slide Number Placeholder 3"/>
          <p:cNvSpPr>
            <a:spLocks noGrp="1"/>
          </p:cNvSpPr>
          <p:nvPr>
            <p:ph type="sldNum" sz="quarter" idx="10"/>
          </p:nvPr>
        </p:nvSpPr>
        <p:spPr/>
        <p:txBody>
          <a:bodyPr/>
          <a:lstStyle/>
          <a:p>
            <a:fld id="{F6B19756-92C3-4D3E-BCCD-86CEAD2B6F5B}" type="slidenum">
              <a:rPr lang="en-US" smtClean="0"/>
              <a:t>24</a:t>
            </a:fld>
            <a:endParaRPr lang="en-US"/>
          </a:p>
        </p:txBody>
      </p:sp>
    </p:spTree>
    <p:extLst>
      <p:ext uri="{BB962C8B-B14F-4D97-AF65-F5344CB8AC3E}">
        <p14:creationId xmlns:p14="http://schemas.microsoft.com/office/powerpoint/2010/main" val="30948997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there is a </a:t>
            </a:r>
            <a:r>
              <a:rPr lang="en-US" baseline="0" dirty="0" err="1" smtClean="0"/>
              <a:t>mispredict</a:t>
            </a:r>
            <a:r>
              <a:rPr lang="en-US" baseline="0" dirty="0" smtClean="0"/>
              <a:t>, looking into the </a:t>
            </a:r>
            <a:r>
              <a:rPr lang="en-US" baseline="0" dirty="0" err="1" smtClean="0"/>
              <a:t>histo</a:t>
            </a:r>
            <a:endParaRPr lang="en-US" dirty="0"/>
          </a:p>
        </p:txBody>
      </p:sp>
      <p:sp>
        <p:nvSpPr>
          <p:cNvPr id="4" name="Slide Number Placeholder 3"/>
          <p:cNvSpPr>
            <a:spLocks noGrp="1"/>
          </p:cNvSpPr>
          <p:nvPr>
            <p:ph type="sldNum" sz="quarter" idx="10"/>
          </p:nvPr>
        </p:nvSpPr>
        <p:spPr/>
        <p:txBody>
          <a:bodyPr/>
          <a:lstStyle/>
          <a:p>
            <a:fld id="{F6B19756-92C3-4D3E-BCCD-86CEAD2B6F5B}" type="slidenum">
              <a:rPr lang="en-US" smtClean="0"/>
              <a:t>26</a:t>
            </a:fld>
            <a:endParaRPr lang="en-US"/>
          </a:p>
        </p:txBody>
      </p:sp>
    </p:spTree>
    <p:extLst>
      <p:ext uri="{BB962C8B-B14F-4D97-AF65-F5344CB8AC3E}">
        <p14:creationId xmlns:p14="http://schemas.microsoft.com/office/powerpoint/2010/main" val="12739899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a:t>
            </a:r>
            <a:r>
              <a:rPr lang="en-US" baseline="0" dirty="0" smtClean="0"/>
              <a:t> is important to note that the predicted stream is 4 steps ahead, but each time only one prefetch is used.</a:t>
            </a:r>
            <a:endParaRPr lang="en-US" dirty="0"/>
          </a:p>
        </p:txBody>
      </p:sp>
      <p:sp>
        <p:nvSpPr>
          <p:cNvPr id="4" name="Slide Number Placeholder 3"/>
          <p:cNvSpPr>
            <a:spLocks noGrp="1"/>
          </p:cNvSpPr>
          <p:nvPr>
            <p:ph type="sldNum" sz="quarter" idx="10"/>
          </p:nvPr>
        </p:nvSpPr>
        <p:spPr/>
        <p:txBody>
          <a:bodyPr/>
          <a:lstStyle/>
          <a:p>
            <a:fld id="{F6B19756-92C3-4D3E-BCCD-86CEAD2B6F5B}" type="slidenum">
              <a:rPr lang="en-US" smtClean="0"/>
              <a:t>27</a:t>
            </a:fld>
            <a:endParaRPr lang="en-US"/>
          </a:p>
        </p:txBody>
      </p:sp>
    </p:spTree>
    <p:extLst>
      <p:ext uri="{BB962C8B-B14F-4D97-AF65-F5344CB8AC3E}">
        <p14:creationId xmlns:p14="http://schemas.microsoft.com/office/powerpoint/2010/main" val="417761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prefetchers</a:t>
            </a:r>
            <a:r>
              <a:rPr lang="en-US" baseline="0" dirty="0" smtClean="0"/>
              <a:t> try to learn the dominant access patterns that exist in the application and make predictions based on these insights.</a:t>
            </a:r>
          </a:p>
          <a:p>
            <a:endParaRPr lang="en-US" baseline="0" dirty="0" smtClean="0"/>
          </a:p>
          <a:p>
            <a:r>
              <a:rPr lang="en-US" baseline="0" dirty="0" smtClean="0"/>
              <a:t>Prefetchers that use Spatial Correlation use the access to certain cache lines to predict that other cache lines will be used in the near future, because last time this was the sequence of cache line accesses.</a:t>
            </a:r>
          </a:p>
          <a:p>
            <a:r>
              <a:rPr lang="en-US" baseline="0" dirty="0" smtClean="0"/>
              <a:t>This is useful when the application frequently accesses some data structure. </a:t>
            </a:r>
          </a:p>
          <a:p>
            <a:endParaRPr lang="en-US" baseline="0" dirty="0" smtClean="0"/>
          </a:p>
          <a:p>
            <a:r>
              <a:rPr lang="en-US" baseline="0" dirty="0" smtClean="0"/>
              <a:t>The kinds of access patterns that are seen can be classified into UDP and NUDP.</a:t>
            </a:r>
          </a:p>
          <a:p>
            <a:endParaRPr lang="en-US" baseline="0" dirty="0" smtClean="0"/>
          </a:p>
          <a:p>
            <a:r>
              <a:rPr lang="en-US" baseline="0" dirty="0" smtClean="0"/>
              <a:t>RDPs are typical of data structures like loops. </a:t>
            </a:r>
          </a:p>
          <a:p>
            <a:r>
              <a:rPr lang="en-US" baseline="0" dirty="0" smtClean="0"/>
              <a:t>IRDPS occur when large structures or nested structures are accessed. The order in which the different members of the structure are accessed will dictate the delta patterns.</a:t>
            </a:r>
          </a:p>
          <a:p>
            <a:endParaRPr lang="en-US" baseline="0" dirty="0" smtClean="0"/>
          </a:p>
          <a:p>
            <a:r>
              <a:rPr lang="en-US" baseline="0" dirty="0" smtClean="0"/>
              <a:t>There are many prefetchers which do very well recognizing and predicting RDPs. Stream prefetchers, </a:t>
            </a:r>
            <a:r>
              <a:rPr lang="en-US" baseline="0" dirty="0" err="1" smtClean="0"/>
              <a:t>SandBox</a:t>
            </a:r>
            <a:r>
              <a:rPr lang="en-US" baseline="0" dirty="0" smtClean="0"/>
              <a:t> Prefetcher </a:t>
            </a:r>
            <a:r>
              <a:rPr lang="en-US" baseline="0" dirty="0" err="1" smtClean="0"/>
              <a:t>etc</a:t>
            </a:r>
            <a:r>
              <a:rPr lang="en-US" baseline="0" dirty="0" smtClean="0"/>
              <a:t> will all do very well.</a:t>
            </a:r>
          </a:p>
          <a:p>
            <a:r>
              <a:rPr lang="en-US" baseline="0" dirty="0" smtClean="0"/>
              <a:t>There are no many prefetchers which do well with IDPs</a:t>
            </a:r>
            <a:endParaRPr lang="en-US" dirty="0"/>
          </a:p>
        </p:txBody>
      </p:sp>
      <p:sp>
        <p:nvSpPr>
          <p:cNvPr id="4" name="Slide Number Placeholder 3"/>
          <p:cNvSpPr>
            <a:spLocks noGrp="1"/>
          </p:cNvSpPr>
          <p:nvPr>
            <p:ph type="sldNum" sz="quarter" idx="10"/>
          </p:nvPr>
        </p:nvSpPr>
        <p:spPr/>
        <p:txBody>
          <a:bodyPr/>
          <a:lstStyle/>
          <a:p>
            <a:fld id="{F6B19756-92C3-4D3E-BCCD-86CEAD2B6F5B}" type="slidenum">
              <a:rPr lang="en-US" smtClean="0"/>
              <a:t>3</a:t>
            </a:fld>
            <a:endParaRPr lang="en-US"/>
          </a:p>
        </p:txBody>
      </p:sp>
    </p:spTree>
    <p:extLst>
      <p:ext uri="{BB962C8B-B14F-4D97-AF65-F5344CB8AC3E}">
        <p14:creationId xmlns:p14="http://schemas.microsoft.com/office/powerpoint/2010/main" val="3124176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 question is How </a:t>
            </a:r>
            <a:r>
              <a:rPr lang="en-US" dirty="0" smtClean="0"/>
              <a:t>often do they occur?</a:t>
            </a:r>
          </a:p>
          <a:p>
            <a:endParaRPr lang="en-US" baseline="0" dirty="0" smtClean="0"/>
          </a:p>
          <a:p>
            <a:r>
              <a:rPr lang="en-US" baseline="0" dirty="0" smtClean="0"/>
              <a:t>This slide shows the Delta patterns for different </a:t>
            </a:r>
            <a:r>
              <a:rPr lang="en-US" baseline="0" dirty="0" smtClean="0"/>
              <a:t>pages of the </a:t>
            </a:r>
            <a:r>
              <a:rPr lang="en-US" baseline="0" dirty="0" err="1" smtClean="0"/>
              <a:t>milc</a:t>
            </a:r>
            <a:r>
              <a:rPr lang="en-US" baseline="0" dirty="0" smtClean="0"/>
              <a:t> benchmark from SPEC2006. </a:t>
            </a:r>
            <a:r>
              <a:rPr lang="en-US" baseline="0" dirty="0" smtClean="0"/>
              <a:t>On the left side, is the page number and these number on the rest of the slide are the Deltas</a:t>
            </a:r>
          </a:p>
          <a:p>
            <a:endParaRPr lang="en-US" baseline="0" dirty="0" smtClean="0"/>
          </a:p>
          <a:p>
            <a:r>
              <a:rPr lang="en-US" baseline="0" dirty="0" smtClean="0"/>
              <a:t>I don</a:t>
            </a:r>
            <a:r>
              <a:rPr lang="fr-FR" baseline="0" dirty="0" smtClean="0"/>
              <a:t>’</a:t>
            </a:r>
            <a:r>
              <a:rPr lang="en-US" baseline="0" dirty="0" smtClean="0"/>
              <a:t>t expect you to read the screen shot on this slide, but what we do see here is that this pattern repeats over and over</a:t>
            </a:r>
          </a:p>
        </p:txBody>
      </p:sp>
      <p:sp>
        <p:nvSpPr>
          <p:cNvPr id="4" name="Slide Number Placeholder 3"/>
          <p:cNvSpPr>
            <a:spLocks noGrp="1"/>
          </p:cNvSpPr>
          <p:nvPr>
            <p:ph type="sldNum" sz="quarter" idx="10"/>
          </p:nvPr>
        </p:nvSpPr>
        <p:spPr/>
        <p:txBody>
          <a:bodyPr/>
          <a:lstStyle/>
          <a:p>
            <a:fld id="{F6B19756-92C3-4D3E-BCCD-86CEAD2B6F5B}" type="slidenum">
              <a:rPr lang="en-US" smtClean="0"/>
              <a:t>4</a:t>
            </a:fld>
            <a:endParaRPr lang="en-US"/>
          </a:p>
        </p:txBody>
      </p:sp>
    </p:spTree>
    <p:extLst>
      <p:ext uri="{BB962C8B-B14F-4D97-AF65-F5344CB8AC3E}">
        <p14:creationId xmlns:p14="http://schemas.microsoft.com/office/powerpoint/2010/main" val="3037110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how would</a:t>
            </a:r>
            <a:r>
              <a:rPr lang="en-US" baseline="0" dirty="0" smtClean="0"/>
              <a:t> stream prefetchers handle this…</a:t>
            </a:r>
            <a:r>
              <a:rPr lang="en-US" baseline="0" dirty="0" smtClean="0"/>
              <a:t>.</a:t>
            </a:r>
          </a:p>
          <a:p>
            <a:endParaRPr lang="en-US" baseline="0" dirty="0" smtClean="0"/>
          </a:p>
          <a:p>
            <a:r>
              <a:rPr lang="en-US" baseline="0" dirty="0" smtClean="0"/>
              <a:t>But this is one stream. A stream that repeats very often. Ideally a correlating </a:t>
            </a:r>
            <a:r>
              <a:rPr lang="en-US" baseline="0" dirty="0" err="1" smtClean="0"/>
              <a:t>prefetcher</a:t>
            </a:r>
            <a:r>
              <a:rPr lang="en-US" baseline="0" dirty="0" smtClean="0"/>
              <a:t> should be able to predict A+10 because it is part of the same repeating pattern. </a:t>
            </a:r>
            <a:endParaRPr lang="en-US" dirty="0"/>
          </a:p>
        </p:txBody>
      </p:sp>
      <p:sp>
        <p:nvSpPr>
          <p:cNvPr id="4" name="Slide Number Placeholder 3"/>
          <p:cNvSpPr>
            <a:spLocks noGrp="1"/>
          </p:cNvSpPr>
          <p:nvPr>
            <p:ph type="sldNum" sz="quarter" idx="10"/>
          </p:nvPr>
        </p:nvSpPr>
        <p:spPr/>
        <p:txBody>
          <a:bodyPr/>
          <a:lstStyle/>
          <a:p>
            <a:fld id="{F6B19756-92C3-4D3E-BCCD-86CEAD2B6F5B}" type="slidenum">
              <a:rPr lang="en-US" smtClean="0"/>
              <a:t>5</a:t>
            </a:fld>
            <a:endParaRPr lang="en-US"/>
          </a:p>
        </p:txBody>
      </p:sp>
    </p:spTree>
    <p:extLst>
      <p:ext uri="{BB962C8B-B14F-4D97-AF65-F5344CB8AC3E}">
        <p14:creationId xmlns:p14="http://schemas.microsoft.com/office/powerpoint/2010/main" val="2693156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Keeping all</a:t>
            </a:r>
            <a:r>
              <a:rPr lang="en-US" baseline="0" dirty="0" smtClean="0"/>
              <a:t> this in mind, </a:t>
            </a:r>
            <a:r>
              <a:rPr lang="en-US" dirty="0" smtClean="0"/>
              <a:t>The </a:t>
            </a:r>
            <a:r>
              <a:rPr lang="en-US" dirty="0" smtClean="0"/>
              <a:t>goal of this</a:t>
            </a:r>
            <a:r>
              <a:rPr lang="en-US" baseline="0" dirty="0" smtClean="0"/>
              <a:t> </a:t>
            </a:r>
            <a:r>
              <a:rPr lang="en-US" baseline="0" dirty="0" smtClean="0"/>
              <a:t>work was </a:t>
            </a:r>
            <a:r>
              <a:rPr lang="en-US" baseline="0" dirty="0" smtClean="0"/>
              <a:t>to build </a:t>
            </a:r>
          </a:p>
          <a:p>
            <a:endParaRPr lang="en-US" baseline="0" dirty="0" smtClean="0"/>
          </a:p>
          <a:p>
            <a:r>
              <a:rPr lang="en-US" baseline="0" dirty="0" smtClean="0"/>
              <a:t>a </a:t>
            </a:r>
            <a:r>
              <a:rPr lang="en-US" baseline="0" dirty="0" err="1" smtClean="0"/>
              <a:t>prefetcher</a:t>
            </a:r>
            <a:r>
              <a:rPr lang="en-US" baseline="0" dirty="0" smtClean="0"/>
              <a:t> that can quickly recognize patterns</a:t>
            </a:r>
          </a:p>
          <a:p>
            <a:endParaRPr lang="en-US" baseline="0" dirty="0" smtClean="0"/>
          </a:p>
          <a:p>
            <a:r>
              <a:rPr lang="en-US" baseline="0" dirty="0" smtClean="0"/>
              <a:t>Has precise control over what to </a:t>
            </a:r>
            <a:r>
              <a:rPr lang="en-US" baseline="0" dirty="0" err="1" smtClean="0"/>
              <a:t>prefetch</a:t>
            </a:r>
            <a:r>
              <a:rPr lang="en-US" baseline="0" dirty="0" smtClean="0"/>
              <a:t>. Unlike other prefetchers which </a:t>
            </a:r>
            <a:r>
              <a:rPr lang="en-US" baseline="0" dirty="0" err="1" smtClean="0"/>
              <a:t>probabaistically</a:t>
            </a:r>
            <a:r>
              <a:rPr lang="en-US" baseline="0" dirty="0" smtClean="0"/>
              <a:t> make predictions, leading to several predictions for a single cache </a:t>
            </a:r>
            <a:r>
              <a:rPr lang="en-US" baseline="0" dirty="0" smtClean="0"/>
              <a:t>miss. </a:t>
            </a:r>
          </a:p>
          <a:p>
            <a:r>
              <a:rPr lang="en-US" baseline="0" dirty="0" smtClean="0"/>
              <a:t>Often, prefetchers have a tendency to run too far ahead of the stream. Works like the FDP have  shown that this is can lead to bad performance.</a:t>
            </a:r>
            <a:endParaRPr lang="en-US" baseline="0" dirty="0" smtClean="0"/>
          </a:p>
          <a:p>
            <a:endParaRPr lang="en-US" baseline="0" dirty="0" smtClean="0"/>
          </a:p>
          <a:p>
            <a:r>
              <a:rPr lang="en-US" dirty="0" smtClean="0"/>
              <a:t>Has low area and complexity overhead</a:t>
            </a:r>
          </a:p>
          <a:p>
            <a:endParaRPr lang="en-US" dirty="0" smtClean="0"/>
          </a:p>
          <a:p>
            <a:r>
              <a:rPr lang="en-US" dirty="0" smtClean="0"/>
              <a:t>Can identify streams with irregular repeatable stride strides</a:t>
            </a:r>
            <a:endParaRPr lang="en-US" dirty="0"/>
          </a:p>
        </p:txBody>
      </p:sp>
      <p:sp>
        <p:nvSpPr>
          <p:cNvPr id="4" name="Slide Number Placeholder 3"/>
          <p:cNvSpPr>
            <a:spLocks noGrp="1"/>
          </p:cNvSpPr>
          <p:nvPr>
            <p:ph type="sldNum" sz="quarter" idx="10"/>
          </p:nvPr>
        </p:nvSpPr>
        <p:spPr/>
        <p:txBody>
          <a:bodyPr/>
          <a:lstStyle/>
          <a:p>
            <a:fld id="{F6B19756-92C3-4D3E-BCCD-86CEAD2B6F5B}" type="slidenum">
              <a:rPr lang="en-US" smtClean="0"/>
              <a:t>6</a:t>
            </a:fld>
            <a:endParaRPr lang="en-US"/>
          </a:p>
        </p:txBody>
      </p:sp>
    </p:spTree>
    <p:extLst>
      <p:ext uri="{BB962C8B-B14F-4D97-AF65-F5344CB8AC3E}">
        <p14:creationId xmlns:p14="http://schemas.microsoft.com/office/powerpoint/2010/main" val="1267600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with</a:t>
            </a:r>
            <a:r>
              <a:rPr lang="en-US" baseline="0" dirty="0" smtClean="0"/>
              <a:t> these objectives in mind, we present the </a:t>
            </a:r>
            <a:r>
              <a:rPr lang="en-US" baseline="0" dirty="0" smtClean="0"/>
              <a:t>Variable Length </a:t>
            </a:r>
            <a:r>
              <a:rPr lang="en-US" baseline="0" dirty="0" err="1" smtClean="0"/>
              <a:t>Delat</a:t>
            </a:r>
            <a:r>
              <a:rPr lang="en-US" baseline="0" dirty="0" smtClean="0"/>
              <a:t> Prefetcher.</a:t>
            </a:r>
            <a:endParaRPr lang="en-US" baseline="0" dirty="0" smtClean="0"/>
          </a:p>
          <a:p>
            <a:r>
              <a:rPr lang="en-US" baseline="0" dirty="0" smtClean="0"/>
              <a:t>So let’s dive deep and go through the details of the this </a:t>
            </a:r>
            <a:r>
              <a:rPr lang="en-US" baseline="0" dirty="0" err="1" smtClean="0"/>
              <a:t>prefetcher</a:t>
            </a:r>
            <a:r>
              <a:rPr lang="en-US" baseline="0" dirty="0" smtClean="0"/>
              <a:t>.</a:t>
            </a:r>
          </a:p>
          <a:p>
            <a:endParaRPr lang="en-US" baseline="0" dirty="0" smtClean="0"/>
          </a:p>
        </p:txBody>
      </p:sp>
      <p:sp>
        <p:nvSpPr>
          <p:cNvPr id="4" name="Slide Number Placeholder 3"/>
          <p:cNvSpPr>
            <a:spLocks noGrp="1"/>
          </p:cNvSpPr>
          <p:nvPr>
            <p:ph type="sldNum" sz="quarter" idx="10"/>
          </p:nvPr>
        </p:nvSpPr>
        <p:spPr/>
        <p:txBody>
          <a:bodyPr/>
          <a:lstStyle/>
          <a:p>
            <a:fld id="{F6B19756-92C3-4D3E-BCCD-86CEAD2B6F5B}" type="slidenum">
              <a:rPr lang="en-US" smtClean="0"/>
              <a:t>7</a:t>
            </a:fld>
            <a:endParaRPr lang="en-US"/>
          </a:p>
        </p:txBody>
      </p:sp>
    </p:spTree>
    <p:extLst>
      <p:ext uri="{BB962C8B-B14F-4D97-AF65-F5344CB8AC3E}">
        <p14:creationId xmlns:p14="http://schemas.microsoft.com/office/powerpoint/2010/main" val="33626683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prefetcher can be split into</a:t>
            </a:r>
            <a:r>
              <a:rPr lang="en-US" baseline="0" dirty="0" smtClean="0"/>
              <a:t> tow parts. A book keeping part and the prediction part</a:t>
            </a:r>
            <a:endParaRPr lang="en-US" dirty="0" smtClean="0"/>
          </a:p>
          <a:p>
            <a:r>
              <a:rPr lang="en-US" dirty="0" smtClean="0"/>
              <a:t>VLDP </a:t>
            </a:r>
            <a:r>
              <a:rPr lang="en-US" baseline="0" dirty="0" smtClean="0"/>
              <a:t>relies </a:t>
            </a:r>
            <a:r>
              <a:rPr lang="en-US" baseline="0" dirty="0" smtClean="0"/>
              <a:t>entirely on Delta patterns to make predictions and issue prefetches.</a:t>
            </a:r>
          </a:p>
          <a:p>
            <a:r>
              <a:rPr lang="en-US" baseline="0" dirty="0" smtClean="0"/>
              <a:t>Resides with the LLC</a:t>
            </a:r>
          </a:p>
          <a:p>
            <a:r>
              <a:rPr lang="en-US" baseline="0" dirty="0" smtClean="0"/>
              <a:t>No PC information No Virtual Address is </a:t>
            </a:r>
            <a:r>
              <a:rPr lang="en-US" baseline="0" dirty="0" smtClean="0"/>
              <a:t>available</a:t>
            </a:r>
          </a:p>
          <a:p>
            <a:endParaRPr lang="en-US" baseline="0" dirty="0" smtClean="0"/>
          </a:p>
          <a:p>
            <a:r>
              <a:rPr lang="en-US" baseline="0" dirty="0" smtClean="0"/>
              <a:t>The Prediction Mechanism is made up of two parts, The book keeping part and the the </a:t>
            </a:r>
            <a:r>
              <a:rPr lang="en-US" baseline="0" dirty="0" err="1" smtClean="0"/>
              <a:t>acutal</a:t>
            </a:r>
            <a:r>
              <a:rPr lang="en-US" baseline="0" dirty="0" smtClean="0"/>
              <a:t> brains of the </a:t>
            </a:r>
            <a:r>
              <a:rPr lang="en-US" baseline="0" dirty="0" err="1" smtClean="0"/>
              <a:t>prefetcher</a:t>
            </a:r>
            <a:endParaRPr lang="en-US" baseline="0" dirty="0" smtClean="0"/>
          </a:p>
          <a:p>
            <a:r>
              <a:rPr lang="en-US" baseline="0" dirty="0" smtClean="0"/>
              <a:t>The brains of the Prefetcher is in the Prediction tables, later we will see if we can use this framework and just </a:t>
            </a:r>
            <a:r>
              <a:rPr lang="en-US" baseline="0" dirty="0" err="1" smtClean="0"/>
              <a:t>tewak</a:t>
            </a:r>
            <a:endParaRPr lang="en-US" dirty="0"/>
          </a:p>
        </p:txBody>
      </p:sp>
      <p:sp>
        <p:nvSpPr>
          <p:cNvPr id="4" name="Slide Number Placeholder 3"/>
          <p:cNvSpPr>
            <a:spLocks noGrp="1"/>
          </p:cNvSpPr>
          <p:nvPr>
            <p:ph type="sldNum" sz="quarter" idx="10"/>
          </p:nvPr>
        </p:nvSpPr>
        <p:spPr/>
        <p:txBody>
          <a:bodyPr/>
          <a:lstStyle/>
          <a:p>
            <a:fld id="{F6B19756-92C3-4D3E-BCCD-86CEAD2B6F5B}" type="slidenum">
              <a:rPr lang="en-US" smtClean="0"/>
              <a:t>8</a:t>
            </a:fld>
            <a:endParaRPr lang="en-US"/>
          </a:p>
        </p:txBody>
      </p:sp>
    </p:spTree>
    <p:extLst>
      <p:ext uri="{BB962C8B-B14F-4D97-AF65-F5344CB8AC3E}">
        <p14:creationId xmlns:p14="http://schemas.microsoft.com/office/powerpoint/2010/main" val="359678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 the size of the page bits fewer</a:t>
            </a:r>
            <a:endParaRPr lang="en-US" dirty="0"/>
          </a:p>
        </p:txBody>
      </p:sp>
      <p:sp>
        <p:nvSpPr>
          <p:cNvPr id="4" name="Slide Number Placeholder 3"/>
          <p:cNvSpPr>
            <a:spLocks noGrp="1"/>
          </p:cNvSpPr>
          <p:nvPr>
            <p:ph type="sldNum" sz="quarter" idx="10"/>
          </p:nvPr>
        </p:nvSpPr>
        <p:spPr/>
        <p:txBody>
          <a:bodyPr/>
          <a:lstStyle/>
          <a:p>
            <a:fld id="{F6B19756-92C3-4D3E-BCCD-86CEAD2B6F5B}" type="slidenum">
              <a:rPr lang="en-US" smtClean="0"/>
              <a:t>9</a:t>
            </a:fld>
            <a:endParaRPr lang="en-US"/>
          </a:p>
        </p:txBody>
      </p:sp>
    </p:spTree>
    <p:extLst>
      <p:ext uri="{BB962C8B-B14F-4D97-AF65-F5344CB8AC3E}">
        <p14:creationId xmlns:p14="http://schemas.microsoft.com/office/powerpoint/2010/main" val="55155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A0395B-B8FE-4BE9-94FE-4CAF63DDCD58}" type="datetime1">
              <a:rPr lang="en-US" smtClean="0"/>
              <a:t>6/12/15</a:t>
            </a:fld>
            <a:endParaRPr lang="en-US"/>
          </a:p>
        </p:txBody>
      </p:sp>
      <p:sp>
        <p:nvSpPr>
          <p:cNvPr id="5" name="Footer Placeholder 4"/>
          <p:cNvSpPr>
            <a:spLocks noGrp="1"/>
          </p:cNvSpPr>
          <p:nvPr>
            <p:ph type="ftr" sz="quarter" idx="11"/>
          </p:nvPr>
        </p:nvSpPr>
        <p:spPr/>
        <p:txBody>
          <a:bodyPr/>
          <a:lstStyle>
            <a:lvl1pPr>
              <a:defRPr/>
            </a:lvl1pPr>
          </a:lstStyle>
          <a:p>
            <a:r>
              <a:rPr lang="en-US" dirty="0" smtClean="0"/>
              <a:t>Variable Length Delta Prefetcher</a:t>
            </a:r>
            <a:endParaRPr lang="en-US" dirty="0"/>
          </a:p>
        </p:txBody>
      </p:sp>
      <p:sp>
        <p:nvSpPr>
          <p:cNvPr id="6" name="Slide Number Placeholder 5"/>
          <p:cNvSpPr>
            <a:spLocks noGrp="1"/>
          </p:cNvSpPr>
          <p:nvPr>
            <p:ph type="sldNum" sz="quarter" idx="12"/>
          </p:nvPr>
        </p:nvSpPr>
        <p:spPr/>
        <p:txBody>
          <a:bodyPr/>
          <a:lstStyle/>
          <a:p>
            <a:fld id="{4D60A2E4-B75E-4839-B6CF-1C984650DF5E}" type="slidenum">
              <a:rPr lang="en-US" smtClean="0"/>
              <a:t>‹#›</a:t>
            </a:fld>
            <a:endParaRPr lang="en-US"/>
          </a:p>
        </p:txBody>
      </p:sp>
    </p:spTree>
    <p:extLst>
      <p:ext uri="{BB962C8B-B14F-4D97-AF65-F5344CB8AC3E}">
        <p14:creationId xmlns:p14="http://schemas.microsoft.com/office/powerpoint/2010/main" val="1481266240"/>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9B0847-0F25-413F-93F2-7C1F46F0A256}" type="datetime1">
              <a:rPr lang="en-US" smtClean="0"/>
              <a:t>6/12/15</a:t>
            </a:fld>
            <a:endParaRPr lang="en-US"/>
          </a:p>
        </p:txBody>
      </p:sp>
      <p:sp>
        <p:nvSpPr>
          <p:cNvPr id="5" name="Footer Placeholder 4"/>
          <p:cNvSpPr>
            <a:spLocks noGrp="1"/>
          </p:cNvSpPr>
          <p:nvPr>
            <p:ph type="ftr" sz="quarter" idx="11"/>
          </p:nvPr>
        </p:nvSpPr>
        <p:spPr/>
        <p:txBody>
          <a:bodyPr/>
          <a:lstStyle/>
          <a:p>
            <a:r>
              <a:rPr lang="en-US" smtClean="0"/>
              <a:t>Variable Length Delta Prefetcher</a:t>
            </a:r>
            <a:endParaRPr lang="en-US"/>
          </a:p>
        </p:txBody>
      </p:sp>
      <p:sp>
        <p:nvSpPr>
          <p:cNvPr id="6" name="Slide Number Placeholder 5"/>
          <p:cNvSpPr>
            <a:spLocks noGrp="1"/>
          </p:cNvSpPr>
          <p:nvPr>
            <p:ph type="sldNum" sz="quarter" idx="12"/>
          </p:nvPr>
        </p:nvSpPr>
        <p:spPr/>
        <p:txBody>
          <a:bodyPr/>
          <a:lstStyle/>
          <a:p>
            <a:fld id="{4D60A2E4-B75E-4839-B6CF-1C984650DF5E}" type="slidenum">
              <a:rPr lang="en-US" smtClean="0"/>
              <a:t>‹#›</a:t>
            </a:fld>
            <a:endParaRPr lang="en-US"/>
          </a:p>
        </p:txBody>
      </p:sp>
    </p:spTree>
    <p:extLst>
      <p:ext uri="{BB962C8B-B14F-4D97-AF65-F5344CB8AC3E}">
        <p14:creationId xmlns:p14="http://schemas.microsoft.com/office/powerpoint/2010/main" val="2630062656"/>
      </p:ext>
    </p:extLst>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E75BF4-16E2-457C-BDF8-A93E933952AF}" type="datetime1">
              <a:rPr lang="en-US" smtClean="0"/>
              <a:t>6/12/15</a:t>
            </a:fld>
            <a:endParaRPr lang="en-US"/>
          </a:p>
        </p:txBody>
      </p:sp>
      <p:sp>
        <p:nvSpPr>
          <p:cNvPr id="5" name="Footer Placeholder 4"/>
          <p:cNvSpPr>
            <a:spLocks noGrp="1"/>
          </p:cNvSpPr>
          <p:nvPr>
            <p:ph type="ftr" sz="quarter" idx="11"/>
          </p:nvPr>
        </p:nvSpPr>
        <p:spPr/>
        <p:txBody>
          <a:bodyPr/>
          <a:lstStyle/>
          <a:p>
            <a:r>
              <a:rPr lang="en-US" smtClean="0"/>
              <a:t>Variable Length Delta Prefetcher</a:t>
            </a:r>
            <a:endParaRPr lang="en-US"/>
          </a:p>
        </p:txBody>
      </p:sp>
      <p:sp>
        <p:nvSpPr>
          <p:cNvPr id="6" name="Slide Number Placeholder 5"/>
          <p:cNvSpPr>
            <a:spLocks noGrp="1"/>
          </p:cNvSpPr>
          <p:nvPr>
            <p:ph type="sldNum" sz="quarter" idx="12"/>
          </p:nvPr>
        </p:nvSpPr>
        <p:spPr/>
        <p:txBody>
          <a:bodyPr/>
          <a:lstStyle/>
          <a:p>
            <a:fld id="{4D60A2E4-B75E-4839-B6CF-1C984650DF5E}" type="slidenum">
              <a:rPr lang="en-US" smtClean="0"/>
              <a:t>‹#›</a:t>
            </a:fld>
            <a:endParaRPr lang="en-US"/>
          </a:p>
        </p:txBody>
      </p:sp>
    </p:spTree>
    <p:extLst>
      <p:ext uri="{BB962C8B-B14F-4D97-AF65-F5344CB8AC3E}">
        <p14:creationId xmlns:p14="http://schemas.microsoft.com/office/powerpoint/2010/main" val="1209077814"/>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89A10C-21F8-4E16-B7F7-F2E32355C73F}" type="datetime1">
              <a:rPr lang="en-US" smtClean="0"/>
              <a:t>6/12/15</a:t>
            </a:fld>
            <a:endParaRPr lang="en-US"/>
          </a:p>
        </p:txBody>
      </p:sp>
      <p:sp>
        <p:nvSpPr>
          <p:cNvPr id="5" name="Footer Placeholder 4"/>
          <p:cNvSpPr>
            <a:spLocks noGrp="1"/>
          </p:cNvSpPr>
          <p:nvPr>
            <p:ph type="ftr" sz="quarter" idx="11"/>
          </p:nvPr>
        </p:nvSpPr>
        <p:spPr/>
        <p:txBody>
          <a:bodyPr/>
          <a:lstStyle>
            <a:lvl1pPr>
              <a:defRPr/>
            </a:lvl1pPr>
          </a:lstStyle>
          <a:p>
            <a:r>
              <a:rPr lang="en-US" dirty="0" smtClean="0"/>
              <a:t>Variable Length Delta Prefetcher</a:t>
            </a:r>
            <a:endParaRPr lang="en-US" dirty="0"/>
          </a:p>
        </p:txBody>
      </p:sp>
      <p:sp>
        <p:nvSpPr>
          <p:cNvPr id="6" name="Slide Number Placeholder 5"/>
          <p:cNvSpPr>
            <a:spLocks noGrp="1"/>
          </p:cNvSpPr>
          <p:nvPr>
            <p:ph type="sldNum" sz="quarter" idx="12"/>
          </p:nvPr>
        </p:nvSpPr>
        <p:spPr/>
        <p:txBody>
          <a:bodyPr/>
          <a:lstStyle/>
          <a:p>
            <a:fld id="{4D60A2E4-B75E-4839-B6CF-1C984650DF5E}" type="slidenum">
              <a:rPr lang="en-US" smtClean="0"/>
              <a:t>‹#›</a:t>
            </a:fld>
            <a:endParaRPr lang="en-US"/>
          </a:p>
        </p:txBody>
      </p:sp>
      <p:pic>
        <p:nvPicPr>
          <p:cNvPr id="7" name="Picture 57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16329" y="6198590"/>
            <a:ext cx="843023" cy="659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userDrawn="1"/>
        </p:nvPicPr>
        <p:blipFill>
          <a:blip r:embed="rId3"/>
          <a:stretch>
            <a:fillRect/>
          </a:stretch>
        </p:blipFill>
        <p:spPr>
          <a:xfrm>
            <a:off x="10274461" y="6155018"/>
            <a:ext cx="767788" cy="767788"/>
          </a:xfrm>
          <a:prstGeom prst="rect">
            <a:avLst/>
          </a:prstGeom>
        </p:spPr>
      </p:pic>
    </p:spTree>
    <p:extLst>
      <p:ext uri="{BB962C8B-B14F-4D97-AF65-F5344CB8AC3E}">
        <p14:creationId xmlns:p14="http://schemas.microsoft.com/office/powerpoint/2010/main" val="3165530238"/>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solidFill>
            <a:schemeClr val="bg2"/>
          </a:solidFill>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64D579-B8BF-4F03-97DC-F1611EF01134}" type="datetime1">
              <a:rPr lang="en-US" smtClean="0"/>
              <a:t>6/12/15</a:t>
            </a:fld>
            <a:endParaRPr lang="en-US"/>
          </a:p>
        </p:txBody>
      </p:sp>
      <p:sp>
        <p:nvSpPr>
          <p:cNvPr id="5" name="Footer Placeholder 4"/>
          <p:cNvSpPr>
            <a:spLocks noGrp="1"/>
          </p:cNvSpPr>
          <p:nvPr>
            <p:ph type="ftr" sz="quarter" idx="11"/>
          </p:nvPr>
        </p:nvSpPr>
        <p:spPr/>
        <p:txBody>
          <a:bodyPr/>
          <a:lstStyle/>
          <a:p>
            <a:r>
              <a:rPr lang="en-US" dirty="0" smtClean="0"/>
              <a:t>Variable Length Delta Prefetcher</a:t>
            </a:r>
            <a:endParaRPr lang="en-US" dirty="0"/>
          </a:p>
        </p:txBody>
      </p:sp>
      <p:sp>
        <p:nvSpPr>
          <p:cNvPr id="6" name="Slide Number Placeholder 5"/>
          <p:cNvSpPr>
            <a:spLocks noGrp="1"/>
          </p:cNvSpPr>
          <p:nvPr>
            <p:ph type="sldNum" sz="quarter" idx="12"/>
          </p:nvPr>
        </p:nvSpPr>
        <p:spPr/>
        <p:txBody>
          <a:bodyPr/>
          <a:lstStyle/>
          <a:p>
            <a:fld id="{4D60A2E4-B75E-4839-B6CF-1C984650DF5E}" type="slidenum">
              <a:rPr lang="en-US" smtClean="0"/>
              <a:t>‹#›</a:t>
            </a:fld>
            <a:endParaRPr lang="en-US"/>
          </a:p>
        </p:txBody>
      </p:sp>
    </p:spTree>
    <p:extLst>
      <p:ext uri="{BB962C8B-B14F-4D97-AF65-F5344CB8AC3E}">
        <p14:creationId xmlns:p14="http://schemas.microsoft.com/office/powerpoint/2010/main" val="1589648277"/>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18C1D9-DB26-4609-88E4-E96538EF9339}" type="datetime1">
              <a:rPr lang="en-US" smtClean="0"/>
              <a:t>6/12/15</a:t>
            </a:fld>
            <a:endParaRPr lang="en-US"/>
          </a:p>
        </p:txBody>
      </p:sp>
      <p:sp>
        <p:nvSpPr>
          <p:cNvPr id="6" name="Footer Placeholder 5"/>
          <p:cNvSpPr>
            <a:spLocks noGrp="1"/>
          </p:cNvSpPr>
          <p:nvPr>
            <p:ph type="ftr" sz="quarter" idx="11"/>
          </p:nvPr>
        </p:nvSpPr>
        <p:spPr/>
        <p:txBody>
          <a:bodyPr/>
          <a:lstStyle/>
          <a:p>
            <a:r>
              <a:rPr lang="en-US" smtClean="0"/>
              <a:t>Variable Length Delta Prefetcher</a:t>
            </a:r>
            <a:endParaRPr lang="en-US"/>
          </a:p>
        </p:txBody>
      </p:sp>
      <p:sp>
        <p:nvSpPr>
          <p:cNvPr id="7" name="Slide Number Placeholder 6"/>
          <p:cNvSpPr>
            <a:spLocks noGrp="1"/>
          </p:cNvSpPr>
          <p:nvPr>
            <p:ph type="sldNum" sz="quarter" idx="12"/>
          </p:nvPr>
        </p:nvSpPr>
        <p:spPr/>
        <p:txBody>
          <a:bodyPr/>
          <a:lstStyle/>
          <a:p>
            <a:fld id="{4D60A2E4-B75E-4839-B6CF-1C984650DF5E}" type="slidenum">
              <a:rPr lang="en-US" smtClean="0"/>
              <a:t>‹#›</a:t>
            </a:fld>
            <a:endParaRPr lang="en-US"/>
          </a:p>
        </p:txBody>
      </p:sp>
    </p:spTree>
    <p:extLst>
      <p:ext uri="{BB962C8B-B14F-4D97-AF65-F5344CB8AC3E}">
        <p14:creationId xmlns:p14="http://schemas.microsoft.com/office/powerpoint/2010/main" val="3633823353"/>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09E240-F39B-4565-A278-47E8DBE75E32}" type="datetime1">
              <a:rPr lang="en-US" smtClean="0"/>
              <a:t>6/12/15</a:t>
            </a:fld>
            <a:endParaRPr lang="en-US"/>
          </a:p>
        </p:txBody>
      </p:sp>
      <p:sp>
        <p:nvSpPr>
          <p:cNvPr id="8" name="Footer Placeholder 7"/>
          <p:cNvSpPr>
            <a:spLocks noGrp="1"/>
          </p:cNvSpPr>
          <p:nvPr>
            <p:ph type="ftr" sz="quarter" idx="11"/>
          </p:nvPr>
        </p:nvSpPr>
        <p:spPr/>
        <p:txBody>
          <a:bodyPr/>
          <a:lstStyle/>
          <a:p>
            <a:r>
              <a:rPr lang="en-US" smtClean="0"/>
              <a:t>Variable Length Delta Prefetcher</a:t>
            </a:r>
            <a:endParaRPr lang="en-US"/>
          </a:p>
        </p:txBody>
      </p:sp>
      <p:sp>
        <p:nvSpPr>
          <p:cNvPr id="9" name="Slide Number Placeholder 8"/>
          <p:cNvSpPr>
            <a:spLocks noGrp="1"/>
          </p:cNvSpPr>
          <p:nvPr>
            <p:ph type="sldNum" sz="quarter" idx="12"/>
          </p:nvPr>
        </p:nvSpPr>
        <p:spPr/>
        <p:txBody>
          <a:bodyPr/>
          <a:lstStyle/>
          <a:p>
            <a:fld id="{4D60A2E4-B75E-4839-B6CF-1C984650DF5E}" type="slidenum">
              <a:rPr lang="en-US" smtClean="0"/>
              <a:t>‹#›</a:t>
            </a:fld>
            <a:endParaRPr lang="en-US"/>
          </a:p>
        </p:txBody>
      </p:sp>
    </p:spTree>
    <p:extLst>
      <p:ext uri="{BB962C8B-B14F-4D97-AF65-F5344CB8AC3E}">
        <p14:creationId xmlns:p14="http://schemas.microsoft.com/office/powerpoint/2010/main" val="764467865"/>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A4F697-5972-4E71-AF66-1C806434EEA5}" type="datetime1">
              <a:rPr lang="en-US" smtClean="0"/>
              <a:t>6/12/15</a:t>
            </a:fld>
            <a:endParaRPr lang="en-US"/>
          </a:p>
        </p:txBody>
      </p:sp>
      <p:sp>
        <p:nvSpPr>
          <p:cNvPr id="4" name="Footer Placeholder 3"/>
          <p:cNvSpPr>
            <a:spLocks noGrp="1"/>
          </p:cNvSpPr>
          <p:nvPr>
            <p:ph type="ftr" sz="quarter" idx="11"/>
          </p:nvPr>
        </p:nvSpPr>
        <p:spPr/>
        <p:txBody>
          <a:bodyPr/>
          <a:lstStyle/>
          <a:p>
            <a:r>
              <a:rPr lang="en-US" smtClean="0"/>
              <a:t>Variable Length Delta Prefetcher</a:t>
            </a:r>
            <a:endParaRPr lang="en-US"/>
          </a:p>
        </p:txBody>
      </p:sp>
      <p:sp>
        <p:nvSpPr>
          <p:cNvPr id="5" name="Slide Number Placeholder 4"/>
          <p:cNvSpPr>
            <a:spLocks noGrp="1"/>
          </p:cNvSpPr>
          <p:nvPr>
            <p:ph type="sldNum" sz="quarter" idx="12"/>
          </p:nvPr>
        </p:nvSpPr>
        <p:spPr/>
        <p:txBody>
          <a:bodyPr/>
          <a:lstStyle/>
          <a:p>
            <a:fld id="{4D60A2E4-B75E-4839-B6CF-1C984650DF5E}" type="slidenum">
              <a:rPr lang="en-US" smtClean="0"/>
              <a:t>‹#›</a:t>
            </a:fld>
            <a:endParaRPr lang="en-US"/>
          </a:p>
        </p:txBody>
      </p:sp>
      <p:pic>
        <p:nvPicPr>
          <p:cNvPr id="6" name="Picture 57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16329" y="6198590"/>
            <a:ext cx="843023" cy="659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userDrawn="1"/>
        </p:nvPicPr>
        <p:blipFill>
          <a:blip r:embed="rId3"/>
          <a:stretch>
            <a:fillRect/>
          </a:stretch>
        </p:blipFill>
        <p:spPr>
          <a:xfrm>
            <a:off x="10262886" y="6198590"/>
            <a:ext cx="767788" cy="767788"/>
          </a:xfrm>
          <a:prstGeom prst="rect">
            <a:avLst/>
          </a:prstGeom>
        </p:spPr>
      </p:pic>
    </p:spTree>
    <p:extLst>
      <p:ext uri="{BB962C8B-B14F-4D97-AF65-F5344CB8AC3E}">
        <p14:creationId xmlns:p14="http://schemas.microsoft.com/office/powerpoint/2010/main" val="2441476773"/>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EC75B6-C4B9-425D-8215-44F3B32C1CE7}" type="datetime1">
              <a:rPr lang="en-US" smtClean="0"/>
              <a:t>6/12/15</a:t>
            </a:fld>
            <a:endParaRPr lang="en-US"/>
          </a:p>
        </p:txBody>
      </p:sp>
      <p:sp>
        <p:nvSpPr>
          <p:cNvPr id="3" name="Footer Placeholder 2"/>
          <p:cNvSpPr>
            <a:spLocks noGrp="1"/>
          </p:cNvSpPr>
          <p:nvPr>
            <p:ph type="ftr" sz="quarter" idx="11"/>
          </p:nvPr>
        </p:nvSpPr>
        <p:spPr/>
        <p:txBody>
          <a:bodyPr/>
          <a:lstStyle/>
          <a:p>
            <a:r>
              <a:rPr lang="en-US" smtClean="0"/>
              <a:t>Variable Length Delta Prefetcher</a:t>
            </a:r>
            <a:endParaRPr lang="en-US"/>
          </a:p>
        </p:txBody>
      </p:sp>
      <p:sp>
        <p:nvSpPr>
          <p:cNvPr id="4" name="Slide Number Placeholder 3"/>
          <p:cNvSpPr>
            <a:spLocks noGrp="1"/>
          </p:cNvSpPr>
          <p:nvPr>
            <p:ph type="sldNum" sz="quarter" idx="12"/>
          </p:nvPr>
        </p:nvSpPr>
        <p:spPr/>
        <p:txBody>
          <a:bodyPr/>
          <a:lstStyle/>
          <a:p>
            <a:fld id="{4D60A2E4-B75E-4839-B6CF-1C984650DF5E}" type="slidenum">
              <a:rPr lang="en-US" smtClean="0"/>
              <a:t>‹#›</a:t>
            </a:fld>
            <a:endParaRPr lang="en-US"/>
          </a:p>
        </p:txBody>
      </p:sp>
    </p:spTree>
    <p:extLst>
      <p:ext uri="{BB962C8B-B14F-4D97-AF65-F5344CB8AC3E}">
        <p14:creationId xmlns:p14="http://schemas.microsoft.com/office/powerpoint/2010/main" val="3803787886"/>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9CEDD8-AFB9-4D8D-8B38-4404D0666913}" type="datetime1">
              <a:rPr lang="en-US" smtClean="0"/>
              <a:t>6/12/15</a:t>
            </a:fld>
            <a:endParaRPr lang="en-US"/>
          </a:p>
        </p:txBody>
      </p:sp>
      <p:sp>
        <p:nvSpPr>
          <p:cNvPr id="6" name="Footer Placeholder 5"/>
          <p:cNvSpPr>
            <a:spLocks noGrp="1"/>
          </p:cNvSpPr>
          <p:nvPr>
            <p:ph type="ftr" sz="quarter" idx="11"/>
          </p:nvPr>
        </p:nvSpPr>
        <p:spPr/>
        <p:txBody>
          <a:bodyPr/>
          <a:lstStyle/>
          <a:p>
            <a:r>
              <a:rPr lang="en-US" smtClean="0"/>
              <a:t>Variable Length Delta Prefetcher</a:t>
            </a:r>
            <a:endParaRPr lang="en-US"/>
          </a:p>
        </p:txBody>
      </p:sp>
      <p:sp>
        <p:nvSpPr>
          <p:cNvPr id="7" name="Slide Number Placeholder 6"/>
          <p:cNvSpPr>
            <a:spLocks noGrp="1"/>
          </p:cNvSpPr>
          <p:nvPr>
            <p:ph type="sldNum" sz="quarter" idx="12"/>
          </p:nvPr>
        </p:nvSpPr>
        <p:spPr/>
        <p:txBody>
          <a:bodyPr/>
          <a:lstStyle/>
          <a:p>
            <a:fld id="{4D60A2E4-B75E-4839-B6CF-1C984650DF5E}" type="slidenum">
              <a:rPr lang="en-US" smtClean="0"/>
              <a:t>‹#›</a:t>
            </a:fld>
            <a:endParaRPr lang="en-US"/>
          </a:p>
        </p:txBody>
      </p:sp>
    </p:spTree>
    <p:extLst>
      <p:ext uri="{BB962C8B-B14F-4D97-AF65-F5344CB8AC3E}">
        <p14:creationId xmlns:p14="http://schemas.microsoft.com/office/powerpoint/2010/main" val="2728734679"/>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3DB628-D782-4D48-AD50-C0917FFB1817}" type="datetime1">
              <a:rPr lang="en-US" smtClean="0"/>
              <a:t>6/12/15</a:t>
            </a:fld>
            <a:endParaRPr lang="en-US"/>
          </a:p>
        </p:txBody>
      </p:sp>
      <p:sp>
        <p:nvSpPr>
          <p:cNvPr id="6" name="Footer Placeholder 5"/>
          <p:cNvSpPr>
            <a:spLocks noGrp="1"/>
          </p:cNvSpPr>
          <p:nvPr>
            <p:ph type="ftr" sz="quarter" idx="11"/>
          </p:nvPr>
        </p:nvSpPr>
        <p:spPr/>
        <p:txBody>
          <a:bodyPr/>
          <a:lstStyle/>
          <a:p>
            <a:r>
              <a:rPr lang="en-US" smtClean="0"/>
              <a:t>Variable Length Delta Prefetcher</a:t>
            </a:r>
            <a:endParaRPr lang="en-US"/>
          </a:p>
        </p:txBody>
      </p:sp>
      <p:sp>
        <p:nvSpPr>
          <p:cNvPr id="7" name="Slide Number Placeholder 6"/>
          <p:cNvSpPr>
            <a:spLocks noGrp="1"/>
          </p:cNvSpPr>
          <p:nvPr>
            <p:ph type="sldNum" sz="quarter" idx="12"/>
          </p:nvPr>
        </p:nvSpPr>
        <p:spPr/>
        <p:txBody>
          <a:bodyPr/>
          <a:lstStyle/>
          <a:p>
            <a:fld id="{4D60A2E4-B75E-4839-B6CF-1C984650DF5E}" type="slidenum">
              <a:rPr lang="en-US" smtClean="0"/>
              <a:t>‹#›</a:t>
            </a:fld>
            <a:endParaRPr lang="en-US"/>
          </a:p>
        </p:txBody>
      </p:sp>
    </p:spTree>
    <p:extLst>
      <p:ext uri="{BB962C8B-B14F-4D97-AF65-F5344CB8AC3E}">
        <p14:creationId xmlns:p14="http://schemas.microsoft.com/office/powerpoint/2010/main" val="3443762032"/>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DCFCFC-60B4-40AE-B3B9-CCA223F00ED9}" type="datetime1">
              <a:rPr lang="en-US" smtClean="0"/>
              <a:t>6/12/15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Variable Length Delta Prefetcher</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60A2E4-B75E-4839-B6CF-1C984650DF5E}" type="slidenum">
              <a:rPr lang="en-US" smtClean="0"/>
              <a:t>‹#›</a:t>
            </a:fld>
            <a:endParaRPr lang="en-US"/>
          </a:p>
        </p:txBody>
      </p:sp>
    </p:spTree>
    <p:extLst>
      <p:ext uri="{BB962C8B-B14F-4D97-AF65-F5344CB8AC3E}">
        <p14:creationId xmlns:p14="http://schemas.microsoft.com/office/powerpoint/2010/main" val="3524961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chart" Target="../charts/char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chart" Target="../charts/char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chart" Target="../charts/char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Variable Length Delta Prefetcher</a:t>
            </a:r>
            <a:endParaRPr lang="en-US" dirty="0"/>
          </a:p>
        </p:txBody>
      </p:sp>
      <p:sp>
        <p:nvSpPr>
          <p:cNvPr id="3" name="Subtitle 2"/>
          <p:cNvSpPr>
            <a:spLocks noGrp="1"/>
          </p:cNvSpPr>
          <p:nvPr>
            <p:ph type="subTitle" idx="1"/>
          </p:nvPr>
        </p:nvSpPr>
        <p:spPr>
          <a:solidFill>
            <a:schemeClr val="bg2"/>
          </a:solidFill>
        </p:spPr>
        <p:txBody>
          <a:bodyPr>
            <a:normAutofit lnSpcReduction="10000"/>
          </a:bodyPr>
          <a:lstStyle/>
          <a:p>
            <a:r>
              <a:rPr lang="en-US" dirty="0" smtClean="0"/>
              <a:t>Manjunath Shevgoor, Sahil </a:t>
            </a:r>
            <a:r>
              <a:rPr lang="en-US" dirty="0"/>
              <a:t>Koladiya, Rajeev Balasubramonian, </a:t>
            </a:r>
            <a:endParaRPr lang="en-US" dirty="0" smtClean="0"/>
          </a:p>
          <a:p>
            <a:r>
              <a:rPr lang="en-US" dirty="0" smtClean="0"/>
              <a:t>University of Utah</a:t>
            </a:r>
          </a:p>
          <a:p>
            <a:r>
              <a:rPr lang="en-US" dirty="0" smtClean="0"/>
              <a:t>Zeshan Chishti</a:t>
            </a:r>
          </a:p>
          <a:p>
            <a:r>
              <a:rPr lang="en-US" dirty="0" smtClean="0"/>
              <a:t>Intel Labs</a:t>
            </a:r>
            <a:endParaRPr lang="en-US" dirty="0"/>
          </a:p>
        </p:txBody>
      </p:sp>
      <p:sp>
        <p:nvSpPr>
          <p:cNvPr id="4" name="Footer Placeholder 3"/>
          <p:cNvSpPr>
            <a:spLocks noGrp="1"/>
          </p:cNvSpPr>
          <p:nvPr>
            <p:ph type="ftr" sz="quarter" idx="11"/>
          </p:nvPr>
        </p:nvSpPr>
        <p:spPr/>
        <p:txBody>
          <a:bodyPr/>
          <a:lstStyle/>
          <a:p>
            <a:r>
              <a:rPr lang="en-US" smtClean="0"/>
              <a:t>Variable Length Delta Prefetcher</a:t>
            </a:r>
            <a:endParaRPr lang="en-US" dirty="0"/>
          </a:p>
        </p:txBody>
      </p:sp>
      <p:sp>
        <p:nvSpPr>
          <p:cNvPr id="5" name="Slide Number Placeholder 4"/>
          <p:cNvSpPr>
            <a:spLocks noGrp="1"/>
          </p:cNvSpPr>
          <p:nvPr>
            <p:ph type="sldNum" sz="quarter" idx="12"/>
          </p:nvPr>
        </p:nvSpPr>
        <p:spPr/>
        <p:txBody>
          <a:bodyPr/>
          <a:lstStyle/>
          <a:p>
            <a:fld id="{4D60A2E4-B75E-4839-B6CF-1C984650DF5E}" type="slidenum">
              <a:rPr lang="en-US" smtClean="0"/>
              <a:t>1</a:t>
            </a:fld>
            <a:endParaRPr lang="en-US"/>
          </a:p>
        </p:txBody>
      </p:sp>
      <p:pic>
        <p:nvPicPr>
          <p:cNvPr id="8" name="Picture 57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5333317"/>
            <a:ext cx="1407134" cy="1100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a:blip r:embed="rId4"/>
          <a:stretch>
            <a:fillRect/>
          </a:stretch>
        </p:blipFill>
        <p:spPr>
          <a:xfrm>
            <a:off x="9319549" y="5257800"/>
            <a:ext cx="1348451" cy="1348451"/>
          </a:xfrm>
          <a:prstGeom prst="rect">
            <a:avLst/>
          </a:prstGeom>
        </p:spPr>
      </p:pic>
    </p:spTree>
    <p:extLst>
      <p:ext uri="{BB962C8B-B14F-4D97-AF65-F5344CB8AC3E}">
        <p14:creationId xmlns:p14="http://schemas.microsoft.com/office/powerpoint/2010/main" val="315316303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Delta Prediction Tables</a:t>
            </a:r>
            <a:endParaRPr lang="en-US" dirty="0"/>
          </a:p>
        </p:txBody>
      </p:sp>
      <p:sp>
        <p:nvSpPr>
          <p:cNvPr id="4" name="Footer Placeholder 3"/>
          <p:cNvSpPr>
            <a:spLocks noGrp="1"/>
          </p:cNvSpPr>
          <p:nvPr>
            <p:ph type="ftr" sz="quarter" idx="11"/>
          </p:nvPr>
        </p:nvSpPr>
        <p:spPr/>
        <p:txBody>
          <a:bodyPr/>
          <a:lstStyle/>
          <a:p>
            <a:r>
              <a:rPr lang="en-US" smtClean="0"/>
              <a:t>Variable Length Delta Prefetcher</a:t>
            </a:r>
            <a:endParaRPr lang="en-US"/>
          </a:p>
        </p:txBody>
      </p:sp>
      <p:sp>
        <p:nvSpPr>
          <p:cNvPr id="5" name="Slide Number Placeholder 4"/>
          <p:cNvSpPr>
            <a:spLocks noGrp="1"/>
          </p:cNvSpPr>
          <p:nvPr>
            <p:ph type="sldNum" sz="quarter" idx="12"/>
          </p:nvPr>
        </p:nvSpPr>
        <p:spPr/>
        <p:txBody>
          <a:bodyPr/>
          <a:lstStyle/>
          <a:p>
            <a:fld id="{4D60A2E4-B75E-4839-B6CF-1C984650DF5E}" type="slidenum">
              <a:rPr lang="en-US" smtClean="0"/>
              <a:t>10</a:t>
            </a:fld>
            <a:endParaRPr lang="en-US"/>
          </a:p>
        </p:txBody>
      </p:sp>
      <p:cxnSp>
        <p:nvCxnSpPr>
          <p:cNvPr id="22" name="Straight Connector 21"/>
          <p:cNvCxnSpPr/>
          <p:nvPr/>
        </p:nvCxnSpPr>
        <p:spPr>
          <a:xfrm flipV="1">
            <a:off x="3172185" y="3499783"/>
            <a:ext cx="12331" cy="1072622"/>
          </a:xfrm>
          <a:prstGeom prst="line">
            <a:avLst/>
          </a:prstGeom>
          <a:ln w="38100" cmpd="sng">
            <a:solidFill>
              <a:schemeClr val="accent5">
                <a:lumMod val="5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10163704" y="3536770"/>
            <a:ext cx="0" cy="1405505"/>
          </a:xfrm>
          <a:prstGeom prst="straightConnector1">
            <a:avLst/>
          </a:prstGeom>
          <a:ln w="38100" cmpd="sng">
            <a:solidFill>
              <a:schemeClr val="accent5">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24" name="Down Arrow 23"/>
          <p:cNvSpPr/>
          <p:nvPr/>
        </p:nvSpPr>
        <p:spPr>
          <a:xfrm>
            <a:off x="10163661" y="5139551"/>
            <a:ext cx="247268" cy="797900"/>
          </a:xfrm>
          <a:prstGeom prst="downArrow">
            <a:avLst/>
          </a:prstGeom>
          <a:solidFill>
            <a:schemeClr val="accent5">
              <a:lumMod val="50000"/>
            </a:schemeClr>
          </a:solidFill>
          <a:ln>
            <a:solidFill>
              <a:srgbClr val="20386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5" name="Table 24"/>
          <p:cNvGraphicFramePr>
            <a:graphicFrameLocks noGrp="1"/>
          </p:cNvGraphicFramePr>
          <p:nvPr>
            <p:extLst>
              <p:ext uri="{D42A27DB-BD31-4B8C-83A1-F6EECF244321}">
                <p14:modId xmlns:p14="http://schemas.microsoft.com/office/powerpoint/2010/main" val="2946536683"/>
              </p:ext>
            </p:extLst>
          </p:nvPr>
        </p:nvGraphicFramePr>
        <p:xfrm>
          <a:off x="1565479" y="2195000"/>
          <a:ext cx="3171052" cy="1895205"/>
        </p:xfrm>
        <a:graphic>
          <a:graphicData uri="http://schemas.openxmlformats.org/drawingml/2006/table">
            <a:tbl>
              <a:tblPr>
                <a:tableStyleId>{5C22544A-7EE6-4342-B048-85BDC9FD1C3A}</a:tableStyleId>
              </a:tblPr>
              <a:tblGrid>
                <a:gridCol w="1005456">
                  <a:extLst>
                    <a:ext uri="{9D8B030D-6E8A-4147-A177-3AD203B41FA5}">
                      <a16:colId xmlns:a16="http://schemas.microsoft.com/office/drawing/2014/main" xmlns="" val="20000"/>
                    </a:ext>
                  </a:extLst>
                </a:gridCol>
                <a:gridCol w="1082798">
                  <a:extLst>
                    <a:ext uri="{9D8B030D-6E8A-4147-A177-3AD203B41FA5}">
                      <a16:colId xmlns:a16="http://schemas.microsoft.com/office/drawing/2014/main" xmlns="" val="20001"/>
                    </a:ext>
                  </a:extLst>
                </a:gridCol>
                <a:gridCol w="1082798">
                  <a:extLst>
                    <a:ext uri="{9D8B030D-6E8A-4147-A177-3AD203B41FA5}">
                      <a16:colId xmlns:a16="http://schemas.microsoft.com/office/drawing/2014/main" xmlns="" val="20002"/>
                    </a:ext>
                  </a:extLst>
                </a:gridCol>
              </a:tblGrid>
              <a:tr h="379041">
                <a:tc>
                  <a:txBody>
                    <a:bodyPr/>
                    <a:lstStyle/>
                    <a:p>
                      <a:pPr algn="ctr"/>
                      <a:r>
                        <a:rPr lang="en-US" dirty="0" smtClean="0"/>
                        <a:t>Delta(1)</a:t>
                      </a:r>
                      <a:endParaRPr lang="en-US"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solidFill>
                      <a:schemeClr val="accent1">
                        <a:lumMod val="40000"/>
                        <a:lumOff val="60000"/>
                      </a:schemeClr>
                    </a:solidFill>
                  </a:tcPr>
                </a:tc>
                <a:tc>
                  <a:txBody>
                    <a:bodyPr/>
                    <a:lstStyle/>
                    <a:p>
                      <a:pPr algn="ctr"/>
                      <a:r>
                        <a:rPr lang="en-US" dirty="0" smtClean="0"/>
                        <a:t>Pred.</a:t>
                      </a:r>
                      <a:endParaRPr lang="en-US"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solidFill>
                      <a:srgbClr val="C5E0B4"/>
                    </a:solidFill>
                  </a:tcPr>
                </a:tc>
                <a:tc>
                  <a:txBody>
                    <a:bodyPr/>
                    <a:lstStyle/>
                    <a:p>
                      <a:pPr algn="ctr"/>
                      <a:r>
                        <a:rPr lang="en-US" dirty="0" smtClean="0"/>
                        <a:t>Accuracy</a:t>
                      </a:r>
                      <a:endParaRPr lang="en-US"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10000"/>
                  </a:ext>
                </a:extLst>
              </a:tr>
              <a:tr h="379041">
                <a:tc>
                  <a:txBody>
                    <a:bodyPr/>
                    <a:lstStyle/>
                    <a:p>
                      <a:pPr algn="ctr"/>
                      <a:r>
                        <a:rPr lang="en-US" dirty="0" smtClean="0"/>
                        <a:t>8 b</a:t>
                      </a:r>
                      <a:endParaRPr lang="en-US"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dirty="0" smtClean="0"/>
                        <a:t>8 b</a:t>
                      </a:r>
                      <a:endParaRPr lang="en-US"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tc>
                  <a:txBody>
                    <a:bodyPr/>
                    <a:lstStyle/>
                    <a:p>
                      <a:pPr algn="ctr"/>
                      <a:r>
                        <a:rPr lang="en-US" dirty="0" smtClean="0"/>
                        <a:t>2 b</a:t>
                      </a:r>
                      <a:endParaRPr lang="en-US"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xmlns="" val="10001"/>
                  </a:ext>
                </a:extLst>
              </a:tr>
              <a:tr h="379041">
                <a:tc>
                  <a:txBody>
                    <a:bodyPr/>
                    <a:lstStyle/>
                    <a:p>
                      <a:endParaRPr lang="en-US"/>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endParaRPr lang="en-US"/>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tc>
                  <a:txBody>
                    <a:bodyPr/>
                    <a:lstStyle/>
                    <a:p>
                      <a:endParaRPr lang="en-US"/>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xmlns="" val="10002"/>
                  </a:ext>
                </a:extLst>
              </a:tr>
              <a:tr h="379041">
                <a:tc>
                  <a:txBody>
                    <a:bodyPr/>
                    <a:lstStyle/>
                    <a:p>
                      <a:endParaRPr lang="en-US"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endParaRPr lang="en-US"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tc>
                  <a:txBody>
                    <a:bodyPr/>
                    <a:lstStyle/>
                    <a:p>
                      <a:endParaRPr lang="en-US"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xmlns="" val="10003"/>
                  </a:ext>
                </a:extLst>
              </a:tr>
              <a:tr h="379041">
                <a:tc>
                  <a:txBody>
                    <a:bodyPr/>
                    <a:lstStyle/>
                    <a:p>
                      <a:endParaRPr lang="en-US"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endParaRPr lang="en-US"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rgbClr val="C5E0B4"/>
                    </a:solidFill>
                  </a:tcPr>
                </a:tc>
                <a:tc>
                  <a:txBody>
                    <a:bodyPr/>
                    <a:lstStyle/>
                    <a:p>
                      <a:endParaRPr lang="en-US"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xmlns="" val="10004"/>
                  </a:ext>
                </a:extLst>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2539834564"/>
              </p:ext>
            </p:extLst>
          </p:nvPr>
        </p:nvGraphicFramePr>
        <p:xfrm>
          <a:off x="7311931" y="2163870"/>
          <a:ext cx="3149479" cy="1915785"/>
        </p:xfrm>
        <a:graphic>
          <a:graphicData uri="http://schemas.openxmlformats.org/drawingml/2006/table">
            <a:tbl>
              <a:tblPr>
                <a:tableStyleId>{5C22544A-7EE6-4342-B048-85BDC9FD1C3A}</a:tableStyleId>
              </a:tblPr>
              <a:tblGrid>
                <a:gridCol w="463249">
                  <a:extLst>
                    <a:ext uri="{9D8B030D-6E8A-4147-A177-3AD203B41FA5}">
                      <a16:colId xmlns:a16="http://schemas.microsoft.com/office/drawing/2014/main" xmlns="" val="20000"/>
                    </a:ext>
                  </a:extLst>
                </a:gridCol>
                <a:gridCol w="460818">
                  <a:extLst>
                    <a:ext uri="{9D8B030D-6E8A-4147-A177-3AD203B41FA5}">
                      <a16:colId xmlns:a16="http://schemas.microsoft.com/office/drawing/2014/main" xmlns="" val="20002"/>
                    </a:ext>
                  </a:extLst>
                </a:gridCol>
                <a:gridCol w="505775">
                  <a:extLst>
                    <a:ext uri="{9D8B030D-6E8A-4147-A177-3AD203B41FA5}">
                      <a16:colId xmlns:a16="http://schemas.microsoft.com/office/drawing/2014/main" xmlns="" val="20003"/>
                    </a:ext>
                  </a:extLst>
                </a:gridCol>
                <a:gridCol w="685607">
                  <a:extLst>
                    <a:ext uri="{9D8B030D-6E8A-4147-A177-3AD203B41FA5}">
                      <a16:colId xmlns:a16="http://schemas.microsoft.com/office/drawing/2014/main" xmlns="" val="20004"/>
                    </a:ext>
                  </a:extLst>
                </a:gridCol>
                <a:gridCol w="1034030">
                  <a:extLst>
                    <a:ext uri="{9D8B030D-6E8A-4147-A177-3AD203B41FA5}">
                      <a16:colId xmlns:a16="http://schemas.microsoft.com/office/drawing/2014/main" xmlns="" val="20005"/>
                    </a:ext>
                  </a:extLst>
                </a:gridCol>
              </a:tblGrid>
              <a:tr h="390141">
                <a:tc gridSpan="3">
                  <a:txBody>
                    <a:bodyPr/>
                    <a:lstStyle/>
                    <a:p>
                      <a:pPr algn="ctr"/>
                      <a:r>
                        <a:rPr lang="en-US" dirty="0" smtClean="0"/>
                        <a:t>Deltas </a:t>
                      </a:r>
                      <a:r>
                        <a:rPr lang="en-US" dirty="0" smtClean="0"/>
                        <a:t>(3)</a:t>
                      </a:r>
                      <a:endParaRPr lang="en-US" dirty="0"/>
                    </a:p>
                  </a:txBody>
                  <a:tcPr>
                    <a:lnL w="38100" cap="flat" cmpd="sng" algn="ctr">
                      <a:solidFill>
                        <a:srgbClr val="4472C4">
                          <a:lumMod val="50000"/>
                        </a:srgbClr>
                      </a:solidFill>
                      <a:prstDash val="solid"/>
                      <a:round/>
                      <a:headEnd type="none" w="med" len="med"/>
                      <a:tailEnd type="none" w="med" len="med"/>
                    </a:lnL>
                    <a:lnR w="38100" cap="flat" cmpd="sng" algn="ctr">
                      <a:solidFill>
                        <a:srgbClr val="4472C4">
                          <a:lumMod val="50000"/>
                        </a:srgbClr>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rgbClr val="BDD7EE"/>
                    </a:solidFill>
                  </a:tcPr>
                </a:tc>
                <a:tc hMerge="1">
                  <a:txBody>
                    <a:bodyPr/>
                    <a:lstStyle/>
                    <a:p>
                      <a:endParaRPr lang="en-US" dirty="0"/>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rgbClr val="BDD7EE"/>
                    </a:solidFill>
                  </a:tcPr>
                </a:tc>
                <a:tc hMerge="1">
                  <a:txBody>
                    <a:bodyPr/>
                    <a:lstStyle/>
                    <a:p>
                      <a:endParaRPr lang="en-US" dirty="0"/>
                    </a:p>
                  </a:txBody>
                  <a:tcPr>
                    <a:lnL w="38100" cap="flat" cmpd="sng" algn="ctr">
                      <a:noFill/>
                      <a:prstDash val="solid"/>
                      <a:round/>
                      <a:headEnd type="none" w="med" len="med"/>
                      <a:tailEnd type="none" w="med" len="med"/>
                    </a:lnL>
                    <a:lnR w="38100" cap="flat" cmpd="sng" algn="ctr">
                      <a:solidFill>
                        <a:srgbClr val="4472C4">
                          <a:lumMod val="50000"/>
                        </a:srgbClr>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rgbClr val="BDD7EE"/>
                    </a:solidFill>
                  </a:tcPr>
                </a:tc>
                <a:tc>
                  <a:txBody>
                    <a:bodyPr/>
                    <a:lstStyle/>
                    <a:p>
                      <a:pPr algn="ctr"/>
                      <a:r>
                        <a:rPr lang="en-US" dirty="0" smtClean="0"/>
                        <a:t>Pred.</a:t>
                      </a:r>
                      <a:endParaRPr lang="en-US" dirty="0"/>
                    </a:p>
                  </a:txBody>
                  <a:tcPr>
                    <a:lnL w="38100" cap="flat" cmpd="sng" algn="ctr">
                      <a:solidFill>
                        <a:srgbClr val="4472C4">
                          <a:lumMod val="50000"/>
                        </a:srgbClr>
                      </a:solidFill>
                      <a:prstDash val="solid"/>
                      <a:round/>
                      <a:headEnd type="none" w="med" len="med"/>
                      <a:tailEnd type="none" w="med" len="med"/>
                    </a:lnL>
                    <a:lnR w="38100" cap="flat" cmpd="sng" algn="ctr">
                      <a:solidFill>
                        <a:srgbClr val="4472C4">
                          <a:lumMod val="50000"/>
                        </a:srgbClr>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dirty="0" smtClean="0"/>
                        <a:t>Accuracy</a:t>
                      </a:r>
                      <a:endParaRPr lang="en-US"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rgbClr val="9DC3E6"/>
                    </a:solidFill>
                  </a:tcPr>
                </a:tc>
                <a:extLst>
                  <a:ext uri="{0D108BD9-81ED-4DB2-BD59-A6C34878D82A}">
                    <a16:rowId xmlns:a16="http://schemas.microsoft.com/office/drawing/2014/main" xmlns="" val="10000"/>
                  </a:ext>
                </a:extLst>
              </a:tr>
              <a:tr h="381411">
                <a:tc>
                  <a:txBody>
                    <a:bodyPr/>
                    <a:lstStyle/>
                    <a:p>
                      <a:pPr algn="ctr"/>
                      <a:r>
                        <a:rPr lang="en-US" dirty="0" smtClean="0"/>
                        <a:t>8b</a:t>
                      </a:r>
                      <a:endParaRPr lang="en-US" dirty="0"/>
                    </a:p>
                  </a:txBody>
                  <a:tcPr>
                    <a:lnL w="38100" cap="flat" cmpd="sng" algn="ctr">
                      <a:solidFill>
                        <a:srgbClr val="4472C4">
                          <a:lumMod val="50000"/>
                        </a:srgbClr>
                      </a:solidFill>
                      <a:prstDash val="solid"/>
                      <a:round/>
                      <a:headEnd type="none" w="med" len="med"/>
                      <a:tailEnd type="none" w="med" len="med"/>
                    </a:lnL>
                    <a:lnR w="12700" cap="flat" cmpd="sng" algn="ctr">
                      <a:solidFill>
                        <a:srgbClr val="4472C4">
                          <a:lumMod val="50000"/>
                        </a:srgbClr>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DD7E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8b</a:t>
                      </a:r>
                    </a:p>
                  </a:txBody>
                  <a:tcPr>
                    <a:lnL w="12700" cap="flat" cmpd="sng" algn="ctr">
                      <a:solidFill>
                        <a:srgbClr val="4472C4">
                          <a:lumMod val="50000"/>
                        </a:srgbClr>
                      </a:solidFill>
                      <a:prstDash val="solid"/>
                      <a:round/>
                      <a:headEnd type="none" w="med" len="med"/>
                      <a:tailEnd type="none" w="med" len="med"/>
                    </a:lnL>
                    <a:lnR w="12700" cap="flat" cmpd="sng" algn="ctr">
                      <a:solidFill>
                        <a:srgbClr val="4472C4">
                          <a:lumMod val="50000"/>
                        </a:srgbClr>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DD7E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8b</a:t>
                      </a:r>
                    </a:p>
                  </a:txBody>
                  <a:tcPr>
                    <a:lnL w="12700" cap="flat" cmpd="sng" algn="ctr">
                      <a:solidFill>
                        <a:srgbClr val="4472C4">
                          <a:lumMod val="50000"/>
                        </a:srgbClr>
                      </a:solidFill>
                      <a:prstDash val="solid"/>
                      <a:round/>
                      <a:headEnd type="none" w="med" len="med"/>
                      <a:tailEnd type="none" w="med" len="med"/>
                    </a:lnL>
                    <a:lnR w="38100" cap="flat" cmpd="sng" algn="ctr">
                      <a:solidFill>
                        <a:srgbClr val="4472C4">
                          <a:lumMod val="50000"/>
                        </a:srgbClr>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DD7EE"/>
                    </a:solidFill>
                  </a:tcPr>
                </a:tc>
                <a:tc>
                  <a:txBody>
                    <a:bodyPr/>
                    <a:lstStyle/>
                    <a:p>
                      <a:pPr algn="ctr"/>
                      <a:r>
                        <a:rPr lang="en-US" dirty="0" smtClean="0"/>
                        <a:t>8b</a:t>
                      </a:r>
                      <a:endParaRPr lang="en-US" dirty="0"/>
                    </a:p>
                  </a:txBody>
                  <a:tcPr>
                    <a:lnL w="38100" cap="flat" cmpd="sng" algn="ctr">
                      <a:solidFill>
                        <a:srgbClr val="4472C4">
                          <a:lumMod val="50000"/>
                        </a:srgbClr>
                      </a:solidFill>
                      <a:prstDash val="solid"/>
                      <a:round/>
                      <a:headEnd type="none" w="med" len="med"/>
                      <a:tailEnd type="none" w="med" len="med"/>
                    </a:lnL>
                    <a:lnR w="38100" cap="flat" cmpd="sng" algn="ctr">
                      <a:solidFill>
                        <a:srgbClr val="4472C4">
                          <a:lumMod val="50000"/>
                        </a:srgbClr>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dirty="0" smtClean="0"/>
                        <a:t>2b</a:t>
                      </a:r>
                      <a:endParaRPr lang="en-US"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9DC3E6"/>
                    </a:solidFill>
                  </a:tcPr>
                </a:tc>
                <a:extLst>
                  <a:ext uri="{0D108BD9-81ED-4DB2-BD59-A6C34878D82A}">
                    <a16:rowId xmlns:a16="http://schemas.microsoft.com/office/drawing/2014/main" xmlns="" val="10001"/>
                  </a:ext>
                </a:extLst>
              </a:tr>
              <a:tr h="381411">
                <a:tc>
                  <a:txBody>
                    <a:bodyPr/>
                    <a:lstStyle/>
                    <a:p>
                      <a:endParaRPr lang="en-US" dirty="0"/>
                    </a:p>
                  </a:txBody>
                  <a:tcPr>
                    <a:lnL w="38100" cap="flat" cmpd="sng" algn="ctr">
                      <a:solidFill>
                        <a:srgbClr val="4472C4">
                          <a:lumMod val="50000"/>
                        </a:srgbClr>
                      </a:solidFill>
                      <a:prstDash val="solid"/>
                      <a:round/>
                      <a:headEnd type="none" w="med" len="med"/>
                      <a:tailEnd type="none" w="med" len="med"/>
                    </a:lnL>
                    <a:lnR w="12700" cap="flat" cmpd="sng" algn="ctr">
                      <a:solidFill>
                        <a:srgbClr val="4472C4">
                          <a:lumMod val="50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DD7EE"/>
                    </a:solidFill>
                  </a:tcPr>
                </a:tc>
                <a:tc>
                  <a:txBody>
                    <a:bodyPr/>
                    <a:lstStyle/>
                    <a:p>
                      <a:endParaRPr lang="en-US" dirty="0"/>
                    </a:p>
                  </a:txBody>
                  <a:tcPr>
                    <a:lnL w="12700" cap="flat" cmpd="sng" algn="ctr">
                      <a:solidFill>
                        <a:srgbClr val="4472C4">
                          <a:lumMod val="50000"/>
                        </a:srgbClr>
                      </a:solidFill>
                      <a:prstDash val="solid"/>
                      <a:round/>
                      <a:headEnd type="none" w="med" len="med"/>
                      <a:tailEnd type="none" w="med" len="med"/>
                    </a:lnL>
                    <a:lnR w="12700" cap="flat" cmpd="sng" algn="ctr">
                      <a:solidFill>
                        <a:srgbClr val="4472C4">
                          <a:lumMod val="50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DD7EE"/>
                    </a:solidFill>
                  </a:tcPr>
                </a:tc>
                <a:tc>
                  <a:txBody>
                    <a:bodyPr/>
                    <a:lstStyle/>
                    <a:p>
                      <a:endParaRPr lang="en-US" dirty="0"/>
                    </a:p>
                  </a:txBody>
                  <a:tcPr>
                    <a:lnL w="12700" cap="flat" cmpd="sng" algn="ctr">
                      <a:solidFill>
                        <a:srgbClr val="4472C4">
                          <a:lumMod val="50000"/>
                        </a:srgbClr>
                      </a:solidFill>
                      <a:prstDash val="solid"/>
                      <a:round/>
                      <a:headEnd type="none" w="med" len="med"/>
                      <a:tailEnd type="none" w="med" len="med"/>
                    </a:lnL>
                    <a:lnR w="38100" cap="flat" cmpd="sng" algn="ctr">
                      <a:solidFill>
                        <a:srgbClr val="4472C4">
                          <a:lumMod val="50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DD7EE"/>
                    </a:solidFill>
                  </a:tcPr>
                </a:tc>
                <a:tc>
                  <a:txBody>
                    <a:bodyPr/>
                    <a:lstStyle/>
                    <a:p>
                      <a:endParaRPr lang="en-US" dirty="0"/>
                    </a:p>
                  </a:txBody>
                  <a:tcPr>
                    <a:lnL w="38100" cap="flat" cmpd="sng" algn="ctr">
                      <a:solidFill>
                        <a:srgbClr val="4472C4">
                          <a:lumMod val="50000"/>
                        </a:srgbClr>
                      </a:solidFill>
                      <a:prstDash val="solid"/>
                      <a:round/>
                      <a:headEnd type="none" w="med" len="med"/>
                      <a:tailEnd type="none" w="med" len="med"/>
                    </a:lnL>
                    <a:lnR w="38100" cap="flat" cmpd="sng" algn="ctr">
                      <a:solidFill>
                        <a:srgbClr val="4472C4">
                          <a:lumMod val="50000"/>
                        </a:srgbClr>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endParaRPr lang="en-US"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9DC3E6"/>
                    </a:solidFill>
                  </a:tcPr>
                </a:tc>
                <a:extLst>
                  <a:ext uri="{0D108BD9-81ED-4DB2-BD59-A6C34878D82A}">
                    <a16:rowId xmlns:a16="http://schemas.microsoft.com/office/drawing/2014/main" xmlns="" val="10002"/>
                  </a:ext>
                </a:extLst>
              </a:tr>
              <a:tr h="381411">
                <a:tc>
                  <a:txBody>
                    <a:bodyPr/>
                    <a:lstStyle/>
                    <a:p>
                      <a:endParaRPr lang="en-US" dirty="0"/>
                    </a:p>
                  </a:txBody>
                  <a:tcPr>
                    <a:lnL w="38100" cap="flat" cmpd="sng" algn="ctr">
                      <a:solidFill>
                        <a:srgbClr val="4472C4">
                          <a:lumMod val="50000"/>
                        </a:srgbClr>
                      </a:solidFill>
                      <a:prstDash val="solid"/>
                      <a:round/>
                      <a:headEnd type="none" w="med" len="med"/>
                      <a:tailEnd type="none" w="med" len="med"/>
                    </a:lnL>
                    <a:lnR w="12700" cap="flat" cmpd="sng" algn="ctr">
                      <a:solidFill>
                        <a:srgbClr val="4472C4">
                          <a:lumMod val="50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DD7EE"/>
                    </a:solidFill>
                  </a:tcPr>
                </a:tc>
                <a:tc>
                  <a:txBody>
                    <a:bodyPr/>
                    <a:lstStyle/>
                    <a:p>
                      <a:endParaRPr lang="en-US" dirty="0"/>
                    </a:p>
                  </a:txBody>
                  <a:tcPr>
                    <a:lnL w="12700" cap="flat" cmpd="sng" algn="ctr">
                      <a:solidFill>
                        <a:srgbClr val="4472C4">
                          <a:lumMod val="50000"/>
                        </a:srgbClr>
                      </a:solidFill>
                      <a:prstDash val="solid"/>
                      <a:round/>
                      <a:headEnd type="none" w="med" len="med"/>
                      <a:tailEnd type="none" w="med" len="med"/>
                    </a:lnL>
                    <a:lnR w="12700" cap="flat" cmpd="sng" algn="ctr">
                      <a:solidFill>
                        <a:srgbClr val="4472C4">
                          <a:lumMod val="50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DD7EE"/>
                    </a:solidFill>
                  </a:tcPr>
                </a:tc>
                <a:tc>
                  <a:txBody>
                    <a:bodyPr/>
                    <a:lstStyle/>
                    <a:p>
                      <a:endParaRPr lang="en-US" dirty="0"/>
                    </a:p>
                  </a:txBody>
                  <a:tcPr>
                    <a:lnL w="12700" cap="flat" cmpd="sng" algn="ctr">
                      <a:solidFill>
                        <a:srgbClr val="4472C4">
                          <a:lumMod val="50000"/>
                        </a:srgbClr>
                      </a:solidFill>
                      <a:prstDash val="solid"/>
                      <a:round/>
                      <a:headEnd type="none" w="med" len="med"/>
                      <a:tailEnd type="none" w="med" len="med"/>
                    </a:lnL>
                    <a:lnR w="38100" cap="flat" cmpd="sng" algn="ctr">
                      <a:solidFill>
                        <a:srgbClr val="4472C4">
                          <a:lumMod val="50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DD7EE"/>
                    </a:solidFill>
                  </a:tcPr>
                </a:tc>
                <a:tc>
                  <a:txBody>
                    <a:bodyPr/>
                    <a:lstStyle/>
                    <a:p>
                      <a:endParaRPr lang="en-US" dirty="0"/>
                    </a:p>
                  </a:txBody>
                  <a:tcPr>
                    <a:lnL w="38100" cap="flat" cmpd="sng" algn="ctr">
                      <a:solidFill>
                        <a:srgbClr val="4472C4">
                          <a:lumMod val="50000"/>
                        </a:srgbClr>
                      </a:solidFill>
                      <a:prstDash val="solid"/>
                      <a:round/>
                      <a:headEnd type="none" w="med" len="med"/>
                      <a:tailEnd type="none" w="med" len="med"/>
                    </a:lnL>
                    <a:lnR w="38100" cap="flat" cmpd="sng" algn="ctr">
                      <a:solidFill>
                        <a:srgbClr val="4472C4">
                          <a:lumMod val="50000"/>
                        </a:srgbClr>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endParaRPr lang="en-US"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9DC3E6"/>
                    </a:solidFill>
                  </a:tcPr>
                </a:tc>
                <a:extLst>
                  <a:ext uri="{0D108BD9-81ED-4DB2-BD59-A6C34878D82A}">
                    <a16:rowId xmlns:a16="http://schemas.microsoft.com/office/drawing/2014/main" xmlns="" val="10003"/>
                  </a:ext>
                </a:extLst>
              </a:tr>
              <a:tr h="381411">
                <a:tc>
                  <a:txBody>
                    <a:bodyPr/>
                    <a:lstStyle/>
                    <a:p>
                      <a:endParaRPr lang="en-US" dirty="0"/>
                    </a:p>
                  </a:txBody>
                  <a:tcPr>
                    <a:lnL w="38100" cap="flat" cmpd="sng" algn="ctr">
                      <a:solidFill>
                        <a:srgbClr val="4472C4">
                          <a:lumMod val="50000"/>
                        </a:srgbClr>
                      </a:solidFill>
                      <a:prstDash val="solid"/>
                      <a:round/>
                      <a:headEnd type="none" w="med" len="med"/>
                      <a:tailEnd type="none" w="med" len="med"/>
                    </a:lnL>
                    <a:lnR w="12700" cap="flat" cmpd="sng" algn="ctr">
                      <a:solidFill>
                        <a:srgbClr val="4472C4">
                          <a:lumMod val="50000"/>
                        </a:srgbClr>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rgbClr val="BDD7EE"/>
                    </a:solidFill>
                  </a:tcPr>
                </a:tc>
                <a:tc>
                  <a:txBody>
                    <a:bodyPr/>
                    <a:lstStyle/>
                    <a:p>
                      <a:endParaRPr lang="en-US" dirty="0"/>
                    </a:p>
                  </a:txBody>
                  <a:tcPr>
                    <a:lnL w="12700" cap="flat" cmpd="sng" algn="ctr">
                      <a:solidFill>
                        <a:srgbClr val="4472C4">
                          <a:lumMod val="50000"/>
                        </a:srgbClr>
                      </a:solidFill>
                      <a:prstDash val="solid"/>
                      <a:round/>
                      <a:headEnd type="none" w="med" len="med"/>
                      <a:tailEnd type="none" w="med" len="med"/>
                    </a:lnL>
                    <a:lnR w="12700" cap="flat" cmpd="sng" algn="ctr">
                      <a:solidFill>
                        <a:srgbClr val="4472C4">
                          <a:lumMod val="50000"/>
                        </a:srgbClr>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rgbClr val="BDD7EE"/>
                    </a:solidFill>
                  </a:tcPr>
                </a:tc>
                <a:tc>
                  <a:txBody>
                    <a:bodyPr/>
                    <a:lstStyle/>
                    <a:p>
                      <a:endParaRPr lang="en-US" dirty="0"/>
                    </a:p>
                  </a:txBody>
                  <a:tcPr>
                    <a:lnL w="12700" cap="flat" cmpd="sng" algn="ctr">
                      <a:solidFill>
                        <a:srgbClr val="4472C4">
                          <a:lumMod val="50000"/>
                        </a:srgbClr>
                      </a:solidFill>
                      <a:prstDash val="solid"/>
                      <a:round/>
                      <a:headEnd type="none" w="med" len="med"/>
                      <a:tailEnd type="none" w="med" len="med"/>
                    </a:lnL>
                    <a:lnR w="38100" cap="flat" cmpd="sng" algn="ctr">
                      <a:solidFill>
                        <a:srgbClr val="4472C4">
                          <a:lumMod val="50000"/>
                        </a:srgbClr>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rgbClr val="BDD7EE"/>
                    </a:solidFill>
                  </a:tcPr>
                </a:tc>
                <a:tc>
                  <a:txBody>
                    <a:bodyPr/>
                    <a:lstStyle/>
                    <a:p>
                      <a:endParaRPr lang="en-US" dirty="0"/>
                    </a:p>
                  </a:txBody>
                  <a:tcPr>
                    <a:lnL w="38100" cap="flat" cmpd="sng" algn="ctr">
                      <a:solidFill>
                        <a:srgbClr val="4472C4">
                          <a:lumMod val="50000"/>
                        </a:srgbClr>
                      </a:solidFill>
                      <a:prstDash val="solid"/>
                      <a:round/>
                      <a:headEnd type="none" w="med" len="med"/>
                      <a:tailEnd type="none" w="med" len="med"/>
                    </a:lnL>
                    <a:lnR w="38100" cap="flat" cmpd="sng" algn="ctr">
                      <a:solidFill>
                        <a:srgbClr val="4472C4">
                          <a:lumMod val="50000"/>
                        </a:srgbClr>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endParaRPr lang="en-US"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rgbClr val="9DC3E6"/>
                    </a:solidFill>
                  </a:tcPr>
                </a:tc>
                <a:extLst>
                  <a:ext uri="{0D108BD9-81ED-4DB2-BD59-A6C34878D82A}">
                    <a16:rowId xmlns:a16="http://schemas.microsoft.com/office/drawing/2014/main" xmlns="" val="10004"/>
                  </a:ext>
                </a:extLst>
              </a:tr>
            </a:tbl>
          </a:graphicData>
        </a:graphic>
      </p:graphicFrame>
      <p:sp>
        <p:nvSpPr>
          <p:cNvPr id="27" name="Trapezoid 26"/>
          <p:cNvSpPr/>
          <p:nvPr/>
        </p:nvSpPr>
        <p:spPr>
          <a:xfrm rot="10800000">
            <a:off x="9511773" y="4950714"/>
            <a:ext cx="1551045" cy="561901"/>
          </a:xfrm>
          <a:prstGeom prst="trapezoid">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8" name="Straight Connector 27"/>
          <p:cNvCxnSpPr/>
          <p:nvPr/>
        </p:nvCxnSpPr>
        <p:spPr>
          <a:xfrm>
            <a:off x="3183962" y="4568622"/>
            <a:ext cx="6620039" cy="11238"/>
          </a:xfrm>
          <a:prstGeom prst="line">
            <a:avLst/>
          </a:prstGeom>
          <a:ln w="38100" cmpd="sng">
            <a:solidFill>
              <a:schemeClr val="accent5">
                <a:lumMod val="50000"/>
              </a:schemeClr>
            </a:solidFill>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7820235" y="4779662"/>
            <a:ext cx="910396" cy="369332"/>
          </a:xfrm>
          <a:prstGeom prst="rect">
            <a:avLst/>
          </a:prstGeom>
          <a:noFill/>
        </p:spPr>
        <p:txBody>
          <a:bodyPr wrap="square" rtlCol="0">
            <a:spAutoFit/>
          </a:bodyPr>
          <a:lstStyle/>
          <a:p>
            <a:r>
              <a:rPr lang="en-US" dirty="0" smtClean="0"/>
              <a:t>Match?</a:t>
            </a:r>
            <a:endParaRPr lang="en-US" dirty="0"/>
          </a:p>
        </p:txBody>
      </p:sp>
      <p:sp>
        <p:nvSpPr>
          <p:cNvPr id="40" name="TextBox 39"/>
          <p:cNvSpPr txBox="1"/>
          <p:nvPr/>
        </p:nvSpPr>
        <p:spPr>
          <a:xfrm>
            <a:off x="8445020" y="5521055"/>
            <a:ext cx="1842276" cy="369332"/>
          </a:xfrm>
          <a:prstGeom prst="rect">
            <a:avLst/>
          </a:prstGeom>
          <a:noFill/>
        </p:spPr>
        <p:txBody>
          <a:bodyPr wrap="square" rtlCol="0">
            <a:spAutoFit/>
          </a:bodyPr>
          <a:lstStyle/>
          <a:p>
            <a:pPr algn="ctr"/>
            <a:r>
              <a:rPr lang="en-US" dirty="0" smtClean="0"/>
              <a:t>Predicted Delta</a:t>
            </a:r>
            <a:endParaRPr lang="en-US" dirty="0"/>
          </a:p>
        </p:txBody>
      </p:sp>
      <p:sp>
        <p:nvSpPr>
          <p:cNvPr id="45" name="TextBox 44"/>
          <p:cNvSpPr txBox="1"/>
          <p:nvPr/>
        </p:nvSpPr>
        <p:spPr>
          <a:xfrm>
            <a:off x="5564376" y="2812291"/>
            <a:ext cx="1094726" cy="584775"/>
          </a:xfrm>
          <a:prstGeom prst="rect">
            <a:avLst/>
          </a:prstGeom>
          <a:noFill/>
        </p:spPr>
        <p:txBody>
          <a:bodyPr wrap="square" rtlCol="0">
            <a:spAutoFit/>
          </a:bodyPr>
          <a:lstStyle/>
          <a:p>
            <a:pPr algn="ctr"/>
            <a:r>
              <a:rPr lang="en-US" sz="1600" dirty="0" smtClean="0">
                <a:solidFill>
                  <a:schemeClr val="dk1"/>
                </a:solidFill>
              </a:rPr>
              <a:t>64</a:t>
            </a:r>
            <a:r>
              <a:rPr lang="en-US" sz="1600" dirty="0" smtClean="0">
                <a:solidFill>
                  <a:schemeClr val="dk1"/>
                </a:solidFill>
              </a:rPr>
              <a:t> </a:t>
            </a:r>
            <a:r>
              <a:rPr lang="en-US" sz="1600" dirty="0" smtClean="0">
                <a:solidFill>
                  <a:schemeClr val="dk1"/>
                </a:solidFill>
              </a:rPr>
              <a:t>Rows per Table</a:t>
            </a:r>
            <a:endParaRPr lang="en-US" sz="1600" dirty="0">
              <a:solidFill>
                <a:schemeClr val="dk1"/>
              </a:solidFill>
            </a:endParaRPr>
          </a:p>
        </p:txBody>
      </p:sp>
      <p:cxnSp>
        <p:nvCxnSpPr>
          <p:cNvPr id="46" name="Straight Arrow Connector 45"/>
          <p:cNvCxnSpPr/>
          <p:nvPr/>
        </p:nvCxnSpPr>
        <p:spPr>
          <a:xfrm>
            <a:off x="9793782" y="4560076"/>
            <a:ext cx="0" cy="394528"/>
          </a:xfrm>
          <a:prstGeom prst="straightConnector1">
            <a:avLst/>
          </a:prstGeom>
          <a:ln w="38100" cmpd="sng">
            <a:solidFill>
              <a:schemeClr val="accent5">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8585237" y="1787928"/>
            <a:ext cx="2137161" cy="369332"/>
          </a:xfrm>
          <a:prstGeom prst="rect">
            <a:avLst/>
          </a:prstGeom>
          <a:noFill/>
        </p:spPr>
        <p:txBody>
          <a:bodyPr wrap="none" rtlCol="0">
            <a:spAutoFit/>
          </a:bodyPr>
          <a:lstStyle/>
          <a:p>
            <a:pPr algn="ctr"/>
            <a:r>
              <a:rPr lang="en-US" dirty="0" smtClean="0"/>
              <a:t>Highest Priority (</a:t>
            </a:r>
            <a:r>
              <a:rPr lang="en-US" dirty="0"/>
              <a:t>t</a:t>
            </a:r>
            <a:r>
              <a:rPr lang="en-US" dirty="0" smtClean="0"/>
              <a:t>=3)</a:t>
            </a:r>
            <a:endParaRPr lang="en-US" dirty="0"/>
          </a:p>
        </p:txBody>
      </p:sp>
      <p:sp>
        <p:nvSpPr>
          <p:cNvPr id="51" name="TextBox 50"/>
          <p:cNvSpPr txBox="1"/>
          <p:nvPr/>
        </p:nvSpPr>
        <p:spPr>
          <a:xfrm>
            <a:off x="2683972" y="1819203"/>
            <a:ext cx="2089931" cy="369332"/>
          </a:xfrm>
          <a:prstGeom prst="rect">
            <a:avLst/>
          </a:prstGeom>
          <a:noFill/>
        </p:spPr>
        <p:txBody>
          <a:bodyPr wrap="none" rtlCol="0">
            <a:spAutoFit/>
          </a:bodyPr>
          <a:lstStyle/>
          <a:p>
            <a:pPr algn="ctr"/>
            <a:r>
              <a:rPr lang="en-US" dirty="0" smtClean="0"/>
              <a:t>Lowest Priority (t=1)</a:t>
            </a:r>
            <a:endParaRPr lang="en-US" dirty="0"/>
          </a:p>
        </p:txBody>
      </p:sp>
      <p:sp>
        <p:nvSpPr>
          <p:cNvPr id="52" name="TextBox 51"/>
          <p:cNvSpPr txBox="1"/>
          <p:nvPr/>
        </p:nvSpPr>
        <p:spPr>
          <a:xfrm>
            <a:off x="9734471" y="5043940"/>
            <a:ext cx="1105648" cy="400110"/>
          </a:xfrm>
          <a:prstGeom prst="rect">
            <a:avLst/>
          </a:prstGeom>
          <a:noFill/>
        </p:spPr>
        <p:txBody>
          <a:bodyPr wrap="square" rtlCol="0">
            <a:spAutoFit/>
          </a:bodyPr>
          <a:lstStyle/>
          <a:p>
            <a:pPr algn="ctr"/>
            <a:r>
              <a:rPr lang="en-US" sz="2000" dirty="0" smtClean="0"/>
              <a:t>MUX</a:t>
            </a:r>
            <a:endParaRPr lang="en-US" sz="2000" dirty="0"/>
          </a:p>
        </p:txBody>
      </p:sp>
      <p:sp>
        <p:nvSpPr>
          <p:cNvPr id="53" name="TextBox 52"/>
          <p:cNvSpPr txBox="1"/>
          <p:nvPr/>
        </p:nvSpPr>
        <p:spPr>
          <a:xfrm>
            <a:off x="5827980" y="3362717"/>
            <a:ext cx="591807" cy="523220"/>
          </a:xfrm>
          <a:prstGeom prst="rect">
            <a:avLst/>
          </a:prstGeom>
          <a:noFill/>
        </p:spPr>
        <p:txBody>
          <a:bodyPr wrap="square" rtlCol="0">
            <a:spAutoFit/>
          </a:bodyPr>
          <a:lstStyle/>
          <a:p>
            <a:pPr algn="ctr"/>
            <a:r>
              <a:rPr lang="en-US" sz="2800" dirty="0" smtClean="0"/>
              <a:t>…</a:t>
            </a:r>
            <a:endParaRPr lang="en-US" sz="2800" dirty="0"/>
          </a:p>
        </p:txBody>
      </p:sp>
      <p:cxnSp>
        <p:nvCxnSpPr>
          <p:cNvPr id="54" name="Straight Arrow Connector 53"/>
          <p:cNvCxnSpPr>
            <a:endCxn id="27" idx="3"/>
          </p:cNvCxnSpPr>
          <p:nvPr/>
        </p:nvCxnSpPr>
        <p:spPr>
          <a:xfrm>
            <a:off x="2073950" y="5231664"/>
            <a:ext cx="7508061" cy="0"/>
          </a:xfrm>
          <a:prstGeom prst="straightConnector1">
            <a:avLst/>
          </a:prstGeom>
          <a:ln w="28575">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1682164" y="4817884"/>
            <a:ext cx="910396" cy="369332"/>
          </a:xfrm>
          <a:prstGeom prst="rect">
            <a:avLst/>
          </a:prstGeom>
          <a:noFill/>
        </p:spPr>
        <p:txBody>
          <a:bodyPr wrap="square" rtlCol="0">
            <a:spAutoFit/>
          </a:bodyPr>
          <a:lstStyle/>
          <a:p>
            <a:r>
              <a:rPr lang="en-US" dirty="0" smtClean="0"/>
              <a:t>Match?</a:t>
            </a:r>
            <a:endParaRPr lang="en-US" dirty="0"/>
          </a:p>
        </p:txBody>
      </p:sp>
      <p:cxnSp>
        <p:nvCxnSpPr>
          <p:cNvPr id="56" name="Straight Arrow Connector 55"/>
          <p:cNvCxnSpPr/>
          <p:nvPr/>
        </p:nvCxnSpPr>
        <p:spPr>
          <a:xfrm flipH="1">
            <a:off x="8258572" y="4079751"/>
            <a:ext cx="7340" cy="731520"/>
          </a:xfrm>
          <a:prstGeom prst="straightConnector1">
            <a:avLst/>
          </a:prstGeom>
          <a:ln w="28575">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H="1">
            <a:off x="2120811" y="4084841"/>
            <a:ext cx="7340" cy="731520"/>
          </a:xfrm>
          <a:prstGeom prst="straightConnector1">
            <a:avLst/>
          </a:prstGeom>
          <a:ln w="28575">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512576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Multiple Tables</a:t>
            </a:r>
            <a:endParaRPr lang="en-US" dirty="0"/>
          </a:p>
        </p:txBody>
      </p:sp>
      <p:sp>
        <p:nvSpPr>
          <p:cNvPr id="3" name="Content Placeholder 2"/>
          <p:cNvSpPr>
            <a:spLocks noGrp="1"/>
          </p:cNvSpPr>
          <p:nvPr>
            <p:ph idx="1"/>
          </p:nvPr>
        </p:nvSpPr>
        <p:spPr>
          <a:xfrm>
            <a:off x="838200" y="1825625"/>
            <a:ext cx="10515600" cy="481293"/>
          </a:xfrm>
          <a:solidFill>
            <a:schemeClr val="accent1">
              <a:lumMod val="60000"/>
              <a:lumOff val="40000"/>
            </a:schemeClr>
          </a:solidFill>
        </p:spPr>
        <p:txBody>
          <a:bodyPr/>
          <a:lstStyle/>
          <a:p>
            <a:pPr marL="0" indent="0">
              <a:buNone/>
            </a:pPr>
            <a:r>
              <a:rPr lang="en-US" dirty="0" smtClean="0"/>
              <a:t>Repeating Delta Pattern- 1, 2, 3, 5, 2, 4</a:t>
            </a:r>
            <a:endParaRPr lang="en-US" dirty="0"/>
          </a:p>
        </p:txBody>
      </p:sp>
      <p:sp>
        <p:nvSpPr>
          <p:cNvPr id="4" name="Footer Placeholder 3"/>
          <p:cNvSpPr>
            <a:spLocks noGrp="1"/>
          </p:cNvSpPr>
          <p:nvPr>
            <p:ph type="ftr" sz="quarter" idx="11"/>
          </p:nvPr>
        </p:nvSpPr>
        <p:spPr/>
        <p:txBody>
          <a:bodyPr/>
          <a:lstStyle/>
          <a:p>
            <a:r>
              <a:rPr lang="en-US" smtClean="0"/>
              <a:t>Variable Length Delta Prefetcher</a:t>
            </a:r>
            <a:endParaRPr lang="en-US"/>
          </a:p>
        </p:txBody>
      </p:sp>
      <p:sp>
        <p:nvSpPr>
          <p:cNvPr id="5" name="Slide Number Placeholder 4"/>
          <p:cNvSpPr>
            <a:spLocks noGrp="1"/>
          </p:cNvSpPr>
          <p:nvPr>
            <p:ph type="sldNum" sz="quarter" idx="12"/>
          </p:nvPr>
        </p:nvSpPr>
        <p:spPr/>
        <p:txBody>
          <a:bodyPr/>
          <a:lstStyle/>
          <a:p>
            <a:fld id="{4D60A2E4-B75E-4839-B6CF-1C984650DF5E}" type="slidenum">
              <a:rPr lang="en-US" smtClean="0"/>
              <a:t>11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915330220"/>
              </p:ext>
            </p:extLst>
          </p:nvPr>
        </p:nvGraphicFramePr>
        <p:xfrm>
          <a:off x="2685327" y="2821571"/>
          <a:ext cx="2515004" cy="2286000"/>
        </p:xfrm>
        <a:graphic>
          <a:graphicData uri="http://schemas.openxmlformats.org/drawingml/2006/table">
            <a:tbl>
              <a:tblPr>
                <a:tableStyleId>{5C22544A-7EE6-4342-B048-85BDC9FD1C3A}</a:tableStyleId>
              </a:tblPr>
              <a:tblGrid>
                <a:gridCol w="1210928">
                  <a:extLst>
                    <a:ext uri="{9D8B030D-6E8A-4147-A177-3AD203B41FA5}">
                      <a16:colId xmlns:a16="http://schemas.microsoft.com/office/drawing/2014/main" xmlns="" val="20000"/>
                    </a:ext>
                  </a:extLst>
                </a:gridCol>
                <a:gridCol w="1304076">
                  <a:extLst>
                    <a:ext uri="{9D8B030D-6E8A-4147-A177-3AD203B41FA5}">
                      <a16:colId xmlns:a16="http://schemas.microsoft.com/office/drawing/2014/main" xmlns="" val="20001"/>
                    </a:ext>
                  </a:extLst>
                </a:gridCol>
              </a:tblGrid>
              <a:tr h="447313">
                <a:tc>
                  <a:txBody>
                    <a:bodyPr/>
                    <a:lstStyle/>
                    <a:p>
                      <a:pPr algn="ctr"/>
                      <a:r>
                        <a:rPr lang="en-US" sz="2400" dirty="0" smtClean="0"/>
                        <a:t>Delta</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solidFill>
                      <a:schemeClr val="accent1">
                        <a:lumMod val="40000"/>
                        <a:lumOff val="60000"/>
                      </a:schemeClr>
                    </a:solidFill>
                  </a:tcPr>
                </a:tc>
                <a:tc>
                  <a:txBody>
                    <a:bodyPr/>
                    <a:lstStyle/>
                    <a:p>
                      <a:pPr algn="ctr"/>
                      <a:r>
                        <a:rPr lang="en-US" sz="2400" dirty="0" smtClean="0"/>
                        <a:t>Pred.</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solidFill>
                      <a:srgbClr val="C5E0B4"/>
                    </a:solidFill>
                  </a:tcPr>
                </a:tc>
                <a:extLst>
                  <a:ext uri="{0D108BD9-81ED-4DB2-BD59-A6C34878D82A}">
                    <a16:rowId xmlns:a16="http://schemas.microsoft.com/office/drawing/2014/main" xmlns="" val="10000"/>
                  </a:ext>
                </a:extLst>
              </a:tr>
              <a:tr h="447313">
                <a:tc>
                  <a:txBody>
                    <a:bodyPr/>
                    <a:lstStyle/>
                    <a:p>
                      <a:pPr algn="ctr"/>
                      <a:r>
                        <a:rPr lang="en-US" sz="2400" dirty="0" smtClean="0"/>
                        <a:t>1</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2</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1"/>
                  </a:ext>
                </a:extLst>
              </a:tr>
              <a:tr h="447313">
                <a:tc>
                  <a:txBody>
                    <a:bodyPr/>
                    <a:lstStyle/>
                    <a:p>
                      <a:pPr algn="ctr"/>
                      <a:r>
                        <a:rPr lang="en-US" sz="2400" dirty="0" smtClean="0"/>
                        <a:t>2</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3</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2"/>
                  </a:ext>
                </a:extLst>
              </a:tr>
              <a:tr h="447313">
                <a:tc>
                  <a:txBody>
                    <a:bodyPr/>
                    <a:lstStyle/>
                    <a:p>
                      <a:pPr algn="ctr"/>
                      <a:r>
                        <a:rPr lang="en-US" sz="2400" dirty="0" smtClean="0"/>
                        <a:t>3</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5</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3"/>
                  </a:ext>
                </a:extLst>
              </a:tr>
              <a:tr h="447313">
                <a:tc>
                  <a:txBody>
                    <a:bodyPr/>
                    <a:lstStyle/>
                    <a:p>
                      <a:pPr algn="ctr"/>
                      <a:r>
                        <a:rPr lang="en-US" sz="2400" dirty="0" smtClean="0"/>
                        <a:t>5</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2</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59840330"/>
              </p:ext>
            </p:extLst>
          </p:nvPr>
        </p:nvGraphicFramePr>
        <p:xfrm>
          <a:off x="5700457" y="2806630"/>
          <a:ext cx="2515004" cy="2286000"/>
        </p:xfrm>
        <a:graphic>
          <a:graphicData uri="http://schemas.openxmlformats.org/drawingml/2006/table">
            <a:tbl>
              <a:tblPr>
                <a:tableStyleId>{5C22544A-7EE6-4342-B048-85BDC9FD1C3A}</a:tableStyleId>
              </a:tblPr>
              <a:tblGrid>
                <a:gridCol w="1210928">
                  <a:extLst>
                    <a:ext uri="{9D8B030D-6E8A-4147-A177-3AD203B41FA5}">
                      <a16:colId xmlns:a16="http://schemas.microsoft.com/office/drawing/2014/main" xmlns="" val="20000"/>
                    </a:ext>
                  </a:extLst>
                </a:gridCol>
                <a:gridCol w="1304076">
                  <a:extLst>
                    <a:ext uri="{9D8B030D-6E8A-4147-A177-3AD203B41FA5}">
                      <a16:colId xmlns:a16="http://schemas.microsoft.com/office/drawing/2014/main" xmlns="" val="20001"/>
                    </a:ext>
                  </a:extLst>
                </a:gridCol>
              </a:tblGrid>
              <a:tr h="447313">
                <a:tc>
                  <a:txBody>
                    <a:bodyPr/>
                    <a:lstStyle/>
                    <a:p>
                      <a:pPr algn="ctr"/>
                      <a:r>
                        <a:rPr lang="en-US" sz="2400" dirty="0" smtClean="0"/>
                        <a:t>Delta</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solidFill>
                      <a:schemeClr val="accent1">
                        <a:lumMod val="40000"/>
                        <a:lumOff val="60000"/>
                      </a:schemeClr>
                    </a:solidFill>
                  </a:tcPr>
                </a:tc>
                <a:tc>
                  <a:txBody>
                    <a:bodyPr/>
                    <a:lstStyle/>
                    <a:p>
                      <a:pPr algn="ctr"/>
                      <a:r>
                        <a:rPr lang="en-US" sz="2400" dirty="0" smtClean="0"/>
                        <a:t>Pred.</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solidFill>
                      <a:srgbClr val="C5E0B4"/>
                    </a:solidFill>
                  </a:tcPr>
                </a:tc>
                <a:extLst>
                  <a:ext uri="{0D108BD9-81ED-4DB2-BD59-A6C34878D82A}">
                    <a16:rowId xmlns:a16="http://schemas.microsoft.com/office/drawing/2014/main" xmlns="" val="10000"/>
                  </a:ext>
                </a:extLst>
              </a:tr>
              <a:tr h="447313">
                <a:tc>
                  <a:txBody>
                    <a:bodyPr/>
                    <a:lstStyle/>
                    <a:p>
                      <a:pPr algn="ctr"/>
                      <a:r>
                        <a:rPr lang="en-US" sz="2400" dirty="0" smtClean="0"/>
                        <a:t>1,2</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3</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1"/>
                  </a:ext>
                </a:extLst>
              </a:tr>
              <a:tr h="447313">
                <a:tc>
                  <a:txBody>
                    <a:bodyPr/>
                    <a:lstStyle/>
                    <a:p>
                      <a:pPr algn="ctr"/>
                      <a:r>
                        <a:rPr lang="en-US" sz="2400" dirty="0" smtClean="0"/>
                        <a:t>2,3</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5</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2"/>
                  </a:ext>
                </a:extLst>
              </a:tr>
              <a:tr h="447313">
                <a:tc>
                  <a:txBody>
                    <a:bodyPr/>
                    <a:lstStyle/>
                    <a:p>
                      <a:pPr algn="ctr"/>
                      <a:r>
                        <a:rPr lang="en-US" sz="2400" dirty="0" smtClean="0"/>
                        <a:t>3,5</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2</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3"/>
                  </a:ext>
                </a:extLst>
              </a:tr>
              <a:tr h="44731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5,2</a:t>
                      </a:r>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4</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4"/>
                  </a:ext>
                </a:extLst>
              </a:tr>
            </a:tbl>
          </a:graphicData>
        </a:graphic>
      </p:graphicFrame>
      <p:sp>
        <p:nvSpPr>
          <p:cNvPr id="9" name="TextBox 8"/>
          <p:cNvSpPr txBox="1"/>
          <p:nvPr/>
        </p:nvSpPr>
        <p:spPr>
          <a:xfrm>
            <a:off x="3518188" y="2424493"/>
            <a:ext cx="1239007" cy="461665"/>
          </a:xfrm>
          <a:prstGeom prst="rect">
            <a:avLst/>
          </a:prstGeom>
          <a:noFill/>
        </p:spPr>
        <p:txBody>
          <a:bodyPr wrap="square" rtlCol="0">
            <a:spAutoFit/>
          </a:bodyPr>
          <a:lstStyle/>
          <a:p>
            <a:r>
              <a:rPr lang="en-US" sz="2400" dirty="0" smtClean="0"/>
              <a:t>Table</a:t>
            </a:r>
            <a:r>
              <a:rPr lang="en-US" sz="2000" dirty="0" smtClean="0"/>
              <a:t> 1</a:t>
            </a:r>
            <a:endParaRPr lang="en-US" sz="2000" dirty="0"/>
          </a:p>
        </p:txBody>
      </p:sp>
      <p:sp>
        <p:nvSpPr>
          <p:cNvPr id="10" name="TextBox 9"/>
          <p:cNvSpPr txBox="1"/>
          <p:nvPr/>
        </p:nvSpPr>
        <p:spPr>
          <a:xfrm>
            <a:off x="6575153" y="2407132"/>
            <a:ext cx="1208822" cy="461665"/>
          </a:xfrm>
          <a:prstGeom prst="rect">
            <a:avLst/>
          </a:prstGeom>
          <a:noFill/>
        </p:spPr>
        <p:txBody>
          <a:bodyPr wrap="square" rtlCol="0">
            <a:spAutoFit/>
          </a:bodyPr>
          <a:lstStyle/>
          <a:p>
            <a:r>
              <a:rPr lang="en-US" sz="2400" dirty="0" smtClean="0"/>
              <a:t>Table</a:t>
            </a:r>
            <a:r>
              <a:rPr lang="en-US" sz="2000" dirty="0" smtClean="0"/>
              <a:t> 2</a:t>
            </a:r>
            <a:endParaRPr lang="en-US" sz="2000" dirty="0"/>
          </a:p>
        </p:txBody>
      </p:sp>
      <p:sp>
        <p:nvSpPr>
          <p:cNvPr id="11" name="Rectangle 10"/>
          <p:cNvSpPr/>
          <p:nvPr/>
        </p:nvSpPr>
        <p:spPr>
          <a:xfrm>
            <a:off x="2500134" y="3703898"/>
            <a:ext cx="2858947" cy="515073"/>
          </a:xfrm>
          <a:prstGeom prst="rect">
            <a:avLst/>
          </a:prstGeom>
          <a:solidFill>
            <a:srgbClr val="FF0000">
              <a:alpha val="21176"/>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503744" y="3638268"/>
            <a:ext cx="1060048" cy="646331"/>
          </a:xfrm>
          <a:prstGeom prst="rect">
            <a:avLst/>
          </a:prstGeom>
          <a:noFill/>
        </p:spPr>
        <p:txBody>
          <a:bodyPr wrap="square" rtlCol="0">
            <a:spAutoFit/>
          </a:bodyPr>
          <a:lstStyle/>
          <a:p>
            <a:pPr algn="ctr"/>
            <a:r>
              <a:rPr lang="en-US" dirty="0" smtClean="0"/>
              <a:t>50% Accuracy</a:t>
            </a:r>
            <a:endParaRPr lang="en-US" dirty="0"/>
          </a:p>
        </p:txBody>
      </p:sp>
      <p:sp>
        <p:nvSpPr>
          <p:cNvPr id="15" name="Content Placeholder 2"/>
          <p:cNvSpPr txBox="1">
            <a:spLocks/>
          </p:cNvSpPr>
          <p:nvPr/>
        </p:nvSpPr>
        <p:spPr>
          <a:xfrm>
            <a:off x="838200" y="5553824"/>
            <a:ext cx="10515600" cy="481293"/>
          </a:xfrm>
          <a:prstGeom prst="rect">
            <a:avLst/>
          </a:prstGeom>
          <a:solidFill>
            <a:schemeClr val="accent1">
              <a:lumMod val="60000"/>
              <a:lumOff val="4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Search for Delta pattern match starts from right most table</a:t>
            </a:r>
            <a:endParaRPr lang="en-US" dirty="0"/>
          </a:p>
        </p:txBody>
      </p:sp>
      <p:sp>
        <p:nvSpPr>
          <p:cNvPr id="13" name="Rectangle 12"/>
          <p:cNvSpPr/>
          <p:nvPr/>
        </p:nvSpPr>
        <p:spPr>
          <a:xfrm>
            <a:off x="4863795" y="1805742"/>
            <a:ext cx="691491" cy="515073"/>
          </a:xfrm>
          <a:prstGeom prst="rect">
            <a:avLst/>
          </a:prstGeom>
          <a:solidFill>
            <a:srgbClr val="FF0000">
              <a:alpha val="21176"/>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887515" y="1816511"/>
            <a:ext cx="691491" cy="515073"/>
          </a:xfrm>
          <a:prstGeom prst="rect">
            <a:avLst/>
          </a:prstGeom>
          <a:solidFill>
            <a:srgbClr val="FF0000">
              <a:alpha val="21176"/>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590549" y="3259618"/>
            <a:ext cx="2858947" cy="515073"/>
          </a:xfrm>
          <a:prstGeom prst="rect">
            <a:avLst/>
          </a:prstGeom>
          <a:solidFill>
            <a:schemeClr val="accent6">
              <a:alpha val="21176"/>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575248" y="4575375"/>
            <a:ext cx="2858947" cy="515073"/>
          </a:xfrm>
          <a:prstGeom prst="rect">
            <a:avLst/>
          </a:prstGeom>
          <a:solidFill>
            <a:schemeClr val="accent6">
              <a:alpha val="21176"/>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8557421" y="3193988"/>
            <a:ext cx="1060048" cy="646331"/>
          </a:xfrm>
          <a:prstGeom prst="rect">
            <a:avLst/>
          </a:prstGeom>
          <a:noFill/>
        </p:spPr>
        <p:txBody>
          <a:bodyPr wrap="square" rtlCol="0">
            <a:spAutoFit/>
          </a:bodyPr>
          <a:lstStyle/>
          <a:p>
            <a:pPr algn="ctr"/>
            <a:r>
              <a:rPr lang="en-US" dirty="0" smtClean="0"/>
              <a:t>10</a:t>
            </a:r>
            <a:r>
              <a:rPr lang="en-US" dirty="0" smtClean="0"/>
              <a:t>0</a:t>
            </a:r>
            <a:r>
              <a:rPr lang="en-US" dirty="0" smtClean="0"/>
              <a:t>% Accuracy</a:t>
            </a:r>
            <a:endParaRPr lang="en-US" dirty="0"/>
          </a:p>
        </p:txBody>
      </p:sp>
      <p:sp>
        <p:nvSpPr>
          <p:cNvPr id="19" name="TextBox 18"/>
          <p:cNvSpPr txBox="1"/>
          <p:nvPr/>
        </p:nvSpPr>
        <p:spPr>
          <a:xfrm>
            <a:off x="8618008" y="4509150"/>
            <a:ext cx="1060048" cy="646331"/>
          </a:xfrm>
          <a:prstGeom prst="rect">
            <a:avLst/>
          </a:prstGeom>
          <a:noFill/>
        </p:spPr>
        <p:txBody>
          <a:bodyPr wrap="square" rtlCol="0">
            <a:spAutoFit/>
          </a:bodyPr>
          <a:lstStyle/>
          <a:p>
            <a:pPr algn="ctr"/>
            <a:r>
              <a:rPr lang="en-US" dirty="0" smtClean="0"/>
              <a:t>10</a:t>
            </a:r>
            <a:r>
              <a:rPr lang="en-US" dirty="0" smtClean="0"/>
              <a:t>0</a:t>
            </a:r>
            <a:r>
              <a:rPr lang="en-US" dirty="0" smtClean="0"/>
              <a:t>% Accuracy</a:t>
            </a:r>
            <a:endParaRPr lang="en-US" dirty="0"/>
          </a:p>
        </p:txBody>
      </p:sp>
    </p:spTree>
    <p:extLst>
      <p:ext uri="{BB962C8B-B14F-4D97-AF65-F5344CB8AC3E}">
        <p14:creationId xmlns:p14="http://schemas.microsoft.com/office/powerpoint/2010/main" val="404657971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farther than one Delta ahead</a:t>
            </a:r>
            <a:endParaRPr lang="en-US" dirty="0"/>
          </a:p>
        </p:txBody>
      </p:sp>
      <p:sp>
        <p:nvSpPr>
          <p:cNvPr id="4" name="Footer Placeholder 3"/>
          <p:cNvSpPr>
            <a:spLocks noGrp="1"/>
          </p:cNvSpPr>
          <p:nvPr>
            <p:ph type="ftr" sz="quarter" idx="11"/>
          </p:nvPr>
        </p:nvSpPr>
        <p:spPr/>
        <p:txBody>
          <a:bodyPr/>
          <a:lstStyle/>
          <a:p>
            <a:r>
              <a:rPr lang="en-US" smtClean="0"/>
              <a:t>Variable Length Delta Prefetcher</a:t>
            </a:r>
            <a:endParaRPr lang="en-US"/>
          </a:p>
        </p:txBody>
      </p:sp>
      <p:sp>
        <p:nvSpPr>
          <p:cNvPr id="5" name="Slide Number Placeholder 4"/>
          <p:cNvSpPr>
            <a:spLocks noGrp="1"/>
          </p:cNvSpPr>
          <p:nvPr>
            <p:ph type="sldNum" sz="quarter" idx="12"/>
          </p:nvPr>
        </p:nvSpPr>
        <p:spPr/>
        <p:txBody>
          <a:bodyPr/>
          <a:lstStyle/>
          <a:p>
            <a:fld id="{4D60A2E4-B75E-4839-B6CF-1C984650DF5E}" type="slidenum">
              <a:rPr lang="en-US" smtClean="0"/>
              <a:t>12</a:t>
            </a:fld>
            <a:endParaRPr lang="en-US"/>
          </a:p>
        </p:txBody>
      </p:sp>
      <p:sp>
        <p:nvSpPr>
          <p:cNvPr id="6" name="Content Placeholder 2"/>
          <p:cNvSpPr>
            <a:spLocks noGrp="1"/>
          </p:cNvSpPr>
          <p:nvPr>
            <p:ph idx="1"/>
          </p:nvPr>
        </p:nvSpPr>
        <p:spPr>
          <a:xfrm>
            <a:off x="838200" y="1825625"/>
            <a:ext cx="10515600" cy="481293"/>
          </a:xfrm>
          <a:solidFill>
            <a:schemeClr val="accent1">
              <a:lumMod val="60000"/>
              <a:lumOff val="40000"/>
            </a:schemeClr>
          </a:solidFill>
        </p:spPr>
        <p:txBody>
          <a:bodyPr/>
          <a:lstStyle/>
          <a:p>
            <a:pPr marL="0" indent="0">
              <a:buNone/>
            </a:pPr>
            <a:r>
              <a:rPr lang="en-US" dirty="0" smtClean="0"/>
              <a:t>Repeating Delta Pattern- 1, 2, 3, 1, 2, 3…….</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747899463"/>
              </p:ext>
            </p:extLst>
          </p:nvPr>
        </p:nvGraphicFramePr>
        <p:xfrm>
          <a:off x="2685327" y="3313493"/>
          <a:ext cx="2515004" cy="2286000"/>
        </p:xfrm>
        <a:graphic>
          <a:graphicData uri="http://schemas.openxmlformats.org/drawingml/2006/table">
            <a:tbl>
              <a:tblPr>
                <a:tableStyleId>{5C22544A-7EE6-4342-B048-85BDC9FD1C3A}</a:tableStyleId>
              </a:tblPr>
              <a:tblGrid>
                <a:gridCol w="1210928">
                  <a:extLst>
                    <a:ext uri="{9D8B030D-6E8A-4147-A177-3AD203B41FA5}">
                      <a16:colId xmlns:a16="http://schemas.microsoft.com/office/drawing/2014/main" xmlns="" val="20000"/>
                    </a:ext>
                  </a:extLst>
                </a:gridCol>
                <a:gridCol w="1304076">
                  <a:extLst>
                    <a:ext uri="{9D8B030D-6E8A-4147-A177-3AD203B41FA5}">
                      <a16:colId xmlns:a16="http://schemas.microsoft.com/office/drawing/2014/main" xmlns="" val="20001"/>
                    </a:ext>
                  </a:extLst>
                </a:gridCol>
              </a:tblGrid>
              <a:tr h="447313">
                <a:tc>
                  <a:txBody>
                    <a:bodyPr/>
                    <a:lstStyle/>
                    <a:p>
                      <a:pPr algn="ctr"/>
                      <a:r>
                        <a:rPr lang="en-US" sz="2400" dirty="0" smtClean="0"/>
                        <a:t>Delta</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solidFill>
                      <a:schemeClr val="accent1">
                        <a:lumMod val="40000"/>
                        <a:lumOff val="60000"/>
                      </a:schemeClr>
                    </a:solidFill>
                  </a:tcPr>
                </a:tc>
                <a:tc>
                  <a:txBody>
                    <a:bodyPr/>
                    <a:lstStyle/>
                    <a:p>
                      <a:pPr algn="ctr"/>
                      <a:r>
                        <a:rPr lang="en-US" sz="2400" dirty="0" smtClean="0"/>
                        <a:t>Pred.</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solidFill>
                      <a:srgbClr val="C5E0B4"/>
                    </a:solidFill>
                  </a:tcPr>
                </a:tc>
                <a:extLst>
                  <a:ext uri="{0D108BD9-81ED-4DB2-BD59-A6C34878D82A}">
                    <a16:rowId xmlns:a16="http://schemas.microsoft.com/office/drawing/2014/main" xmlns="" val="10000"/>
                  </a:ext>
                </a:extLst>
              </a:tr>
              <a:tr h="447313">
                <a:tc>
                  <a:txBody>
                    <a:bodyPr/>
                    <a:lstStyle/>
                    <a:p>
                      <a:pPr algn="ctr"/>
                      <a:r>
                        <a:rPr lang="en-US" sz="2400" dirty="0" smtClean="0"/>
                        <a:t>1</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2</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1"/>
                  </a:ext>
                </a:extLst>
              </a:tr>
              <a:tr h="447313">
                <a:tc>
                  <a:txBody>
                    <a:bodyPr/>
                    <a:lstStyle/>
                    <a:p>
                      <a:pPr algn="ctr"/>
                      <a:r>
                        <a:rPr lang="en-US" sz="2400" dirty="0" smtClean="0"/>
                        <a:t>2</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3</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2"/>
                  </a:ext>
                </a:extLst>
              </a:tr>
              <a:tr h="447313">
                <a:tc>
                  <a:txBody>
                    <a:bodyPr/>
                    <a:lstStyle/>
                    <a:p>
                      <a:pPr algn="ctr"/>
                      <a:r>
                        <a:rPr lang="en-US" sz="2400" dirty="0" smtClean="0"/>
                        <a:t>3</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1</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3"/>
                  </a:ext>
                </a:extLst>
              </a:tr>
              <a:tr h="447313">
                <a:tc>
                  <a:txBody>
                    <a:bodyPr/>
                    <a:lstStyle/>
                    <a:p>
                      <a:pPr algn="ctr"/>
                      <a:r>
                        <a:rPr lang="en-US" sz="2400" dirty="0" smtClean="0"/>
                        <a:t>-</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4"/>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347397564"/>
              </p:ext>
            </p:extLst>
          </p:nvPr>
        </p:nvGraphicFramePr>
        <p:xfrm>
          <a:off x="5700457" y="3298552"/>
          <a:ext cx="2515004" cy="2286000"/>
        </p:xfrm>
        <a:graphic>
          <a:graphicData uri="http://schemas.openxmlformats.org/drawingml/2006/table">
            <a:tbl>
              <a:tblPr>
                <a:tableStyleId>{5C22544A-7EE6-4342-B048-85BDC9FD1C3A}</a:tableStyleId>
              </a:tblPr>
              <a:tblGrid>
                <a:gridCol w="1210928">
                  <a:extLst>
                    <a:ext uri="{9D8B030D-6E8A-4147-A177-3AD203B41FA5}">
                      <a16:colId xmlns:a16="http://schemas.microsoft.com/office/drawing/2014/main" xmlns="" val="20000"/>
                    </a:ext>
                  </a:extLst>
                </a:gridCol>
                <a:gridCol w="1304076">
                  <a:extLst>
                    <a:ext uri="{9D8B030D-6E8A-4147-A177-3AD203B41FA5}">
                      <a16:colId xmlns:a16="http://schemas.microsoft.com/office/drawing/2014/main" xmlns="" val="20001"/>
                    </a:ext>
                  </a:extLst>
                </a:gridCol>
              </a:tblGrid>
              <a:tr h="447313">
                <a:tc>
                  <a:txBody>
                    <a:bodyPr/>
                    <a:lstStyle/>
                    <a:p>
                      <a:pPr algn="ctr"/>
                      <a:r>
                        <a:rPr lang="en-US" sz="2400" dirty="0" smtClean="0"/>
                        <a:t>Delta</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solidFill>
                      <a:schemeClr val="accent1">
                        <a:lumMod val="40000"/>
                        <a:lumOff val="60000"/>
                      </a:schemeClr>
                    </a:solidFill>
                  </a:tcPr>
                </a:tc>
                <a:tc>
                  <a:txBody>
                    <a:bodyPr/>
                    <a:lstStyle/>
                    <a:p>
                      <a:pPr algn="ctr"/>
                      <a:r>
                        <a:rPr lang="en-US" sz="2400" dirty="0" smtClean="0"/>
                        <a:t>Pred.</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solidFill>
                      <a:srgbClr val="C5E0B4"/>
                    </a:solidFill>
                  </a:tcPr>
                </a:tc>
                <a:extLst>
                  <a:ext uri="{0D108BD9-81ED-4DB2-BD59-A6C34878D82A}">
                    <a16:rowId xmlns:a16="http://schemas.microsoft.com/office/drawing/2014/main" xmlns="" val="10000"/>
                  </a:ext>
                </a:extLst>
              </a:tr>
              <a:tr h="447313">
                <a:tc>
                  <a:txBody>
                    <a:bodyPr/>
                    <a:lstStyle/>
                    <a:p>
                      <a:pPr algn="ctr"/>
                      <a:r>
                        <a:rPr lang="en-US" sz="2400" dirty="0" smtClean="0"/>
                        <a:t>1,2</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3</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1"/>
                  </a:ext>
                </a:extLst>
              </a:tr>
              <a:tr h="447313">
                <a:tc>
                  <a:txBody>
                    <a:bodyPr/>
                    <a:lstStyle/>
                    <a:p>
                      <a:pPr algn="ctr"/>
                      <a:r>
                        <a:rPr lang="en-US" sz="2400" dirty="0" smtClean="0"/>
                        <a:t>2,3</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1</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2"/>
                  </a:ext>
                </a:extLst>
              </a:tr>
              <a:tr h="447313">
                <a:tc>
                  <a:txBody>
                    <a:bodyPr/>
                    <a:lstStyle/>
                    <a:p>
                      <a:pPr algn="ctr"/>
                      <a:r>
                        <a:rPr lang="en-US" sz="2400" dirty="0" smtClean="0"/>
                        <a:t>3,1</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2</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3"/>
                  </a:ext>
                </a:extLst>
              </a:tr>
              <a:tr h="44731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a:t>
                      </a:r>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4"/>
                  </a:ext>
                </a:extLst>
              </a:tr>
            </a:tbl>
          </a:graphicData>
        </a:graphic>
      </p:graphicFrame>
      <p:sp>
        <p:nvSpPr>
          <p:cNvPr id="9" name="Rectangle 8"/>
          <p:cNvSpPr/>
          <p:nvPr/>
        </p:nvSpPr>
        <p:spPr>
          <a:xfrm>
            <a:off x="5517269" y="4660625"/>
            <a:ext cx="2858947" cy="515073"/>
          </a:xfrm>
          <a:prstGeom prst="rect">
            <a:avLst/>
          </a:prstGeom>
          <a:solidFill>
            <a:srgbClr val="FF0000">
              <a:alpha val="21176"/>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402256" y="4687199"/>
            <a:ext cx="2830975" cy="461665"/>
          </a:xfrm>
          <a:prstGeom prst="rect">
            <a:avLst/>
          </a:prstGeom>
          <a:noFill/>
        </p:spPr>
        <p:txBody>
          <a:bodyPr wrap="square" rtlCol="0">
            <a:spAutoFit/>
          </a:bodyPr>
          <a:lstStyle/>
          <a:p>
            <a:pPr algn="ctr"/>
            <a:r>
              <a:rPr lang="en-US" sz="2400" dirty="0" smtClean="0"/>
              <a:t>Degree 1 Prediction</a:t>
            </a:r>
            <a:endParaRPr lang="en-US" sz="2400" dirty="0"/>
          </a:p>
        </p:txBody>
      </p:sp>
      <p:sp>
        <p:nvSpPr>
          <p:cNvPr id="11" name="Rectangle 10"/>
          <p:cNvSpPr/>
          <p:nvPr/>
        </p:nvSpPr>
        <p:spPr>
          <a:xfrm>
            <a:off x="5517269" y="1805384"/>
            <a:ext cx="478418" cy="515073"/>
          </a:xfrm>
          <a:prstGeom prst="rect">
            <a:avLst/>
          </a:prstGeom>
          <a:solidFill>
            <a:srgbClr val="FF0000">
              <a:alpha val="21176"/>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785154" y="2558871"/>
            <a:ext cx="1865126" cy="461665"/>
          </a:xfrm>
          <a:prstGeom prst="rect">
            <a:avLst/>
          </a:prstGeom>
          <a:noFill/>
          <a:ln>
            <a:solidFill>
              <a:srgbClr val="FF0000"/>
            </a:solidFill>
          </a:ln>
        </p:spPr>
        <p:txBody>
          <a:bodyPr wrap="none" rtlCol="0">
            <a:spAutoFit/>
          </a:bodyPr>
          <a:lstStyle/>
          <a:p>
            <a:r>
              <a:rPr lang="en-US" sz="2400" dirty="0" smtClean="0">
                <a:solidFill>
                  <a:srgbClr val="FF0000"/>
                </a:solidFill>
              </a:rPr>
              <a:t>Current Delta</a:t>
            </a:r>
            <a:endParaRPr lang="en-US" sz="2400" dirty="0">
              <a:solidFill>
                <a:srgbClr val="FF0000"/>
              </a:solidFill>
            </a:endParaRPr>
          </a:p>
        </p:txBody>
      </p:sp>
      <p:cxnSp>
        <p:nvCxnSpPr>
          <p:cNvPr id="14" name="Straight Arrow Connector 13"/>
          <p:cNvCxnSpPr>
            <a:stCxn id="12" idx="0"/>
            <a:endCxn id="11" idx="2"/>
          </p:cNvCxnSpPr>
          <p:nvPr/>
        </p:nvCxnSpPr>
        <p:spPr>
          <a:xfrm flipV="1">
            <a:off x="5717717" y="2320457"/>
            <a:ext cx="38761" cy="23841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176094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farther than one Delta ahead</a:t>
            </a:r>
            <a:endParaRPr lang="en-US" dirty="0"/>
          </a:p>
        </p:txBody>
      </p:sp>
      <p:sp>
        <p:nvSpPr>
          <p:cNvPr id="4" name="Footer Placeholder 3"/>
          <p:cNvSpPr>
            <a:spLocks noGrp="1"/>
          </p:cNvSpPr>
          <p:nvPr>
            <p:ph type="ftr" sz="quarter" idx="11"/>
          </p:nvPr>
        </p:nvSpPr>
        <p:spPr/>
        <p:txBody>
          <a:bodyPr/>
          <a:lstStyle/>
          <a:p>
            <a:r>
              <a:rPr lang="en-US" smtClean="0"/>
              <a:t>Variable Length Delta Prefetcher</a:t>
            </a:r>
            <a:endParaRPr lang="en-US"/>
          </a:p>
        </p:txBody>
      </p:sp>
      <p:sp>
        <p:nvSpPr>
          <p:cNvPr id="5" name="Slide Number Placeholder 4"/>
          <p:cNvSpPr>
            <a:spLocks noGrp="1"/>
          </p:cNvSpPr>
          <p:nvPr>
            <p:ph type="sldNum" sz="quarter" idx="12"/>
          </p:nvPr>
        </p:nvSpPr>
        <p:spPr/>
        <p:txBody>
          <a:bodyPr/>
          <a:lstStyle/>
          <a:p>
            <a:fld id="{4D60A2E4-B75E-4839-B6CF-1C984650DF5E}" type="slidenum">
              <a:rPr lang="en-US" smtClean="0"/>
              <a:t>13</a:t>
            </a:fld>
            <a:endParaRPr lang="en-US"/>
          </a:p>
        </p:txBody>
      </p:sp>
      <p:sp>
        <p:nvSpPr>
          <p:cNvPr id="6" name="Content Placeholder 2"/>
          <p:cNvSpPr>
            <a:spLocks noGrp="1"/>
          </p:cNvSpPr>
          <p:nvPr>
            <p:ph idx="1"/>
          </p:nvPr>
        </p:nvSpPr>
        <p:spPr>
          <a:xfrm>
            <a:off x="838200" y="1825625"/>
            <a:ext cx="10515600" cy="481293"/>
          </a:xfrm>
          <a:solidFill>
            <a:schemeClr val="accent1">
              <a:lumMod val="60000"/>
              <a:lumOff val="40000"/>
            </a:schemeClr>
          </a:solidFill>
        </p:spPr>
        <p:txBody>
          <a:bodyPr/>
          <a:lstStyle/>
          <a:p>
            <a:pPr marL="0" indent="0">
              <a:buNone/>
            </a:pPr>
            <a:r>
              <a:rPr lang="en-US" dirty="0" smtClean="0"/>
              <a:t>Repeating Delta Pattern- 1, 2, 3, 1, 2, 3…….</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411876123"/>
              </p:ext>
            </p:extLst>
          </p:nvPr>
        </p:nvGraphicFramePr>
        <p:xfrm>
          <a:off x="2685327" y="3105150"/>
          <a:ext cx="2515004" cy="2286000"/>
        </p:xfrm>
        <a:graphic>
          <a:graphicData uri="http://schemas.openxmlformats.org/drawingml/2006/table">
            <a:tbl>
              <a:tblPr>
                <a:tableStyleId>{5C22544A-7EE6-4342-B048-85BDC9FD1C3A}</a:tableStyleId>
              </a:tblPr>
              <a:tblGrid>
                <a:gridCol w="1210928">
                  <a:extLst>
                    <a:ext uri="{9D8B030D-6E8A-4147-A177-3AD203B41FA5}">
                      <a16:colId xmlns:a16="http://schemas.microsoft.com/office/drawing/2014/main" xmlns="" val="20000"/>
                    </a:ext>
                  </a:extLst>
                </a:gridCol>
                <a:gridCol w="1304076">
                  <a:extLst>
                    <a:ext uri="{9D8B030D-6E8A-4147-A177-3AD203B41FA5}">
                      <a16:colId xmlns:a16="http://schemas.microsoft.com/office/drawing/2014/main" xmlns="" val="20001"/>
                    </a:ext>
                  </a:extLst>
                </a:gridCol>
              </a:tblGrid>
              <a:tr h="447313">
                <a:tc>
                  <a:txBody>
                    <a:bodyPr/>
                    <a:lstStyle/>
                    <a:p>
                      <a:pPr algn="ctr"/>
                      <a:r>
                        <a:rPr lang="en-US" sz="2400" dirty="0" smtClean="0"/>
                        <a:t>Delta</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solidFill>
                      <a:schemeClr val="accent1">
                        <a:lumMod val="40000"/>
                        <a:lumOff val="60000"/>
                      </a:schemeClr>
                    </a:solidFill>
                  </a:tcPr>
                </a:tc>
                <a:tc>
                  <a:txBody>
                    <a:bodyPr/>
                    <a:lstStyle/>
                    <a:p>
                      <a:pPr algn="ctr"/>
                      <a:r>
                        <a:rPr lang="en-US" sz="2400" dirty="0" smtClean="0"/>
                        <a:t>Pred.</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solidFill>
                      <a:srgbClr val="C5E0B4"/>
                    </a:solidFill>
                  </a:tcPr>
                </a:tc>
                <a:extLst>
                  <a:ext uri="{0D108BD9-81ED-4DB2-BD59-A6C34878D82A}">
                    <a16:rowId xmlns:a16="http://schemas.microsoft.com/office/drawing/2014/main" xmlns="" val="10000"/>
                  </a:ext>
                </a:extLst>
              </a:tr>
              <a:tr h="447313">
                <a:tc>
                  <a:txBody>
                    <a:bodyPr/>
                    <a:lstStyle/>
                    <a:p>
                      <a:pPr algn="ctr"/>
                      <a:r>
                        <a:rPr lang="en-US" sz="2400" dirty="0" smtClean="0"/>
                        <a:t>1</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2</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1"/>
                  </a:ext>
                </a:extLst>
              </a:tr>
              <a:tr h="447313">
                <a:tc>
                  <a:txBody>
                    <a:bodyPr/>
                    <a:lstStyle/>
                    <a:p>
                      <a:pPr algn="ctr"/>
                      <a:r>
                        <a:rPr lang="en-US" sz="2400" dirty="0" smtClean="0"/>
                        <a:t>2</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3</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2"/>
                  </a:ext>
                </a:extLst>
              </a:tr>
              <a:tr h="447313">
                <a:tc>
                  <a:txBody>
                    <a:bodyPr/>
                    <a:lstStyle/>
                    <a:p>
                      <a:pPr algn="ctr"/>
                      <a:r>
                        <a:rPr lang="en-US" sz="2400" dirty="0" smtClean="0"/>
                        <a:t>3</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1</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3"/>
                  </a:ext>
                </a:extLst>
              </a:tr>
              <a:tr h="447313">
                <a:tc>
                  <a:txBody>
                    <a:bodyPr/>
                    <a:lstStyle/>
                    <a:p>
                      <a:pPr algn="ctr"/>
                      <a:r>
                        <a:rPr lang="en-US" sz="2400" dirty="0" smtClean="0"/>
                        <a:t>-</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4"/>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005901415"/>
              </p:ext>
            </p:extLst>
          </p:nvPr>
        </p:nvGraphicFramePr>
        <p:xfrm>
          <a:off x="5700457" y="3090209"/>
          <a:ext cx="2515004" cy="2286000"/>
        </p:xfrm>
        <a:graphic>
          <a:graphicData uri="http://schemas.openxmlformats.org/drawingml/2006/table">
            <a:tbl>
              <a:tblPr>
                <a:tableStyleId>{5C22544A-7EE6-4342-B048-85BDC9FD1C3A}</a:tableStyleId>
              </a:tblPr>
              <a:tblGrid>
                <a:gridCol w="1210928">
                  <a:extLst>
                    <a:ext uri="{9D8B030D-6E8A-4147-A177-3AD203B41FA5}">
                      <a16:colId xmlns:a16="http://schemas.microsoft.com/office/drawing/2014/main" xmlns="" val="20000"/>
                    </a:ext>
                  </a:extLst>
                </a:gridCol>
                <a:gridCol w="1304076">
                  <a:extLst>
                    <a:ext uri="{9D8B030D-6E8A-4147-A177-3AD203B41FA5}">
                      <a16:colId xmlns:a16="http://schemas.microsoft.com/office/drawing/2014/main" xmlns="" val="20001"/>
                    </a:ext>
                  </a:extLst>
                </a:gridCol>
              </a:tblGrid>
              <a:tr h="447313">
                <a:tc>
                  <a:txBody>
                    <a:bodyPr/>
                    <a:lstStyle/>
                    <a:p>
                      <a:pPr algn="ctr"/>
                      <a:r>
                        <a:rPr lang="en-US" sz="2400" dirty="0" smtClean="0"/>
                        <a:t>Delta</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solidFill>
                      <a:schemeClr val="accent1">
                        <a:lumMod val="40000"/>
                        <a:lumOff val="60000"/>
                      </a:schemeClr>
                    </a:solidFill>
                  </a:tcPr>
                </a:tc>
                <a:tc>
                  <a:txBody>
                    <a:bodyPr/>
                    <a:lstStyle/>
                    <a:p>
                      <a:pPr algn="ctr"/>
                      <a:r>
                        <a:rPr lang="en-US" sz="2400" dirty="0" smtClean="0"/>
                        <a:t>Pred.</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solidFill>
                      <a:srgbClr val="C5E0B4"/>
                    </a:solidFill>
                  </a:tcPr>
                </a:tc>
                <a:extLst>
                  <a:ext uri="{0D108BD9-81ED-4DB2-BD59-A6C34878D82A}">
                    <a16:rowId xmlns:a16="http://schemas.microsoft.com/office/drawing/2014/main" xmlns="" val="10000"/>
                  </a:ext>
                </a:extLst>
              </a:tr>
              <a:tr h="447313">
                <a:tc>
                  <a:txBody>
                    <a:bodyPr/>
                    <a:lstStyle/>
                    <a:p>
                      <a:pPr algn="ctr"/>
                      <a:r>
                        <a:rPr lang="en-US" sz="2400" dirty="0" smtClean="0"/>
                        <a:t>1,2</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3</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1"/>
                  </a:ext>
                </a:extLst>
              </a:tr>
              <a:tr h="447313">
                <a:tc>
                  <a:txBody>
                    <a:bodyPr/>
                    <a:lstStyle/>
                    <a:p>
                      <a:pPr algn="ctr"/>
                      <a:r>
                        <a:rPr lang="en-US" sz="2400" dirty="0" smtClean="0"/>
                        <a:t>2,3</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1</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2"/>
                  </a:ext>
                </a:extLst>
              </a:tr>
              <a:tr h="447313">
                <a:tc>
                  <a:txBody>
                    <a:bodyPr/>
                    <a:lstStyle/>
                    <a:p>
                      <a:pPr algn="ctr"/>
                      <a:r>
                        <a:rPr lang="en-US" sz="2400" dirty="0" smtClean="0"/>
                        <a:t>3,1</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2</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3"/>
                  </a:ext>
                </a:extLst>
              </a:tr>
              <a:tr h="44731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a:t>
                      </a:r>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4"/>
                  </a:ext>
                </a:extLst>
              </a:tr>
            </a:tbl>
          </a:graphicData>
        </a:graphic>
      </p:graphicFrame>
      <p:sp>
        <p:nvSpPr>
          <p:cNvPr id="9" name="Rectangle 8"/>
          <p:cNvSpPr/>
          <p:nvPr/>
        </p:nvSpPr>
        <p:spPr>
          <a:xfrm>
            <a:off x="5517269" y="4452282"/>
            <a:ext cx="2858947" cy="515073"/>
          </a:xfrm>
          <a:prstGeom prst="rect">
            <a:avLst/>
          </a:prstGeom>
          <a:solidFill>
            <a:srgbClr val="FF0000">
              <a:alpha val="21176"/>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402256" y="4478856"/>
            <a:ext cx="2830975" cy="461665"/>
          </a:xfrm>
          <a:prstGeom prst="rect">
            <a:avLst/>
          </a:prstGeom>
          <a:noFill/>
        </p:spPr>
        <p:txBody>
          <a:bodyPr wrap="square" rtlCol="0">
            <a:spAutoFit/>
          </a:bodyPr>
          <a:lstStyle/>
          <a:p>
            <a:pPr algn="ctr"/>
            <a:r>
              <a:rPr lang="en-US" sz="2400" dirty="0" smtClean="0"/>
              <a:t>Degree 1 Prediction</a:t>
            </a:r>
            <a:endParaRPr lang="en-US" sz="2400" dirty="0"/>
          </a:p>
        </p:txBody>
      </p:sp>
      <p:sp>
        <p:nvSpPr>
          <p:cNvPr id="11" name="Rectangle 10"/>
          <p:cNvSpPr/>
          <p:nvPr/>
        </p:nvSpPr>
        <p:spPr>
          <a:xfrm>
            <a:off x="5517269" y="1805384"/>
            <a:ext cx="408969" cy="515073"/>
          </a:xfrm>
          <a:prstGeom prst="rect">
            <a:avLst/>
          </a:prstGeom>
          <a:solidFill>
            <a:srgbClr val="FF0000">
              <a:alpha val="21176"/>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a:endCxn id="11" idx="2"/>
          </p:cNvCxnSpPr>
          <p:nvPr/>
        </p:nvCxnSpPr>
        <p:spPr>
          <a:xfrm flipV="1">
            <a:off x="5092861" y="2320457"/>
            <a:ext cx="628893" cy="27805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5922379" y="1805384"/>
            <a:ext cx="416688" cy="515073"/>
          </a:xfrm>
          <a:prstGeom prst="rect">
            <a:avLst/>
          </a:prstGeom>
          <a:solidFill>
            <a:srgbClr val="FFC000">
              <a:alpha val="21176"/>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517268" y="3578515"/>
            <a:ext cx="2858947" cy="515073"/>
          </a:xfrm>
          <a:prstGeom prst="rect">
            <a:avLst/>
          </a:prstGeom>
          <a:solidFill>
            <a:srgbClr val="FFC000">
              <a:alpha val="21176"/>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8402256" y="3605218"/>
            <a:ext cx="2830975" cy="461665"/>
          </a:xfrm>
          <a:prstGeom prst="rect">
            <a:avLst/>
          </a:prstGeom>
          <a:noFill/>
        </p:spPr>
        <p:txBody>
          <a:bodyPr wrap="square" rtlCol="0">
            <a:spAutoFit/>
          </a:bodyPr>
          <a:lstStyle/>
          <a:p>
            <a:pPr algn="ctr"/>
            <a:r>
              <a:rPr lang="en-US" sz="2400" dirty="0" smtClean="0"/>
              <a:t>Degree 2 Prediction</a:t>
            </a:r>
            <a:endParaRPr lang="en-US" sz="2400" dirty="0"/>
          </a:p>
        </p:txBody>
      </p:sp>
      <p:cxnSp>
        <p:nvCxnSpPr>
          <p:cNvPr id="20" name="Straight Arrow Connector 19"/>
          <p:cNvCxnSpPr>
            <a:stCxn id="18" idx="0"/>
            <a:endCxn id="13" idx="2"/>
          </p:cNvCxnSpPr>
          <p:nvPr/>
        </p:nvCxnSpPr>
        <p:spPr>
          <a:xfrm flipH="1" flipV="1">
            <a:off x="6130723" y="2320457"/>
            <a:ext cx="1328587" cy="208359"/>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6476036" y="3964331"/>
            <a:ext cx="925974" cy="58452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Content Placeholder 2"/>
          <p:cNvSpPr txBox="1">
            <a:spLocks/>
          </p:cNvSpPr>
          <p:nvPr/>
        </p:nvSpPr>
        <p:spPr>
          <a:xfrm>
            <a:off x="838200" y="5553824"/>
            <a:ext cx="10515600" cy="481293"/>
          </a:xfrm>
          <a:prstGeom prst="rect">
            <a:avLst/>
          </a:prstGeom>
          <a:solidFill>
            <a:schemeClr val="accent1">
              <a:lumMod val="60000"/>
              <a:lumOff val="4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Use Recursive lookup to look farther than one Delta</a:t>
            </a:r>
            <a:endParaRPr lang="en-US" dirty="0"/>
          </a:p>
        </p:txBody>
      </p:sp>
      <p:sp>
        <p:nvSpPr>
          <p:cNvPr id="12" name="TextBox 11"/>
          <p:cNvSpPr txBox="1"/>
          <p:nvPr/>
        </p:nvSpPr>
        <p:spPr>
          <a:xfrm>
            <a:off x="4270081" y="2528816"/>
            <a:ext cx="1865126" cy="461665"/>
          </a:xfrm>
          <a:prstGeom prst="rect">
            <a:avLst/>
          </a:prstGeom>
          <a:solidFill>
            <a:schemeClr val="bg1"/>
          </a:solidFill>
          <a:ln>
            <a:solidFill>
              <a:srgbClr val="FF0000"/>
            </a:solidFill>
          </a:ln>
        </p:spPr>
        <p:txBody>
          <a:bodyPr wrap="none" rtlCol="0">
            <a:spAutoFit/>
          </a:bodyPr>
          <a:lstStyle/>
          <a:p>
            <a:r>
              <a:rPr lang="en-US" sz="2400" dirty="0" smtClean="0">
                <a:solidFill>
                  <a:srgbClr val="FF0000"/>
                </a:solidFill>
              </a:rPr>
              <a:t>Current Delta</a:t>
            </a:r>
            <a:endParaRPr lang="en-US" sz="2400" dirty="0">
              <a:solidFill>
                <a:srgbClr val="FF0000"/>
              </a:solidFill>
            </a:endParaRPr>
          </a:p>
        </p:txBody>
      </p:sp>
      <p:sp>
        <p:nvSpPr>
          <p:cNvPr id="18" name="TextBox 17"/>
          <p:cNvSpPr txBox="1"/>
          <p:nvPr/>
        </p:nvSpPr>
        <p:spPr>
          <a:xfrm>
            <a:off x="6339067" y="2528816"/>
            <a:ext cx="2240485" cy="461665"/>
          </a:xfrm>
          <a:prstGeom prst="rect">
            <a:avLst/>
          </a:prstGeom>
          <a:solidFill>
            <a:schemeClr val="bg1"/>
          </a:solidFill>
          <a:ln>
            <a:solidFill>
              <a:srgbClr val="FFC000"/>
            </a:solidFill>
          </a:ln>
        </p:spPr>
        <p:txBody>
          <a:bodyPr wrap="none" rtlCol="0">
            <a:spAutoFit/>
          </a:bodyPr>
          <a:lstStyle/>
          <a:p>
            <a:r>
              <a:rPr lang="en-US" sz="2400" dirty="0" err="1" smtClean="0">
                <a:solidFill>
                  <a:srgbClr val="FFC000"/>
                </a:solidFill>
              </a:rPr>
              <a:t>Deg</a:t>
            </a:r>
            <a:r>
              <a:rPr lang="en-US" sz="2400" dirty="0" smtClean="0">
                <a:solidFill>
                  <a:srgbClr val="FFC000"/>
                </a:solidFill>
              </a:rPr>
              <a:t> 1 Prediction</a:t>
            </a:r>
            <a:endParaRPr lang="en-US" sz="2400" dirty="0">
              <a:solidFill>
                <a:srgbClr val="FFC000"/>
              </a:solidFill>
            </a:endParaRPr>
          </a:p>
        </p:txBody>
      </p:sp>
    </p:spTree>
    <p:extLst>
      <p:ext uri="{BB962C8B-B14F-4D97-AF65-F5344CB8AC3E}">
        <p14:creationId xmlns:p14="http://schemas.microsoft.com/office/powerpoint/2010/main" val="101590933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Streaming Workloads</a:t>
            </a:r>
            <a:endParaRPr lang="en-US" dirty="0"/>
          </a:p>
        </p:txBody>
      </p:sp>
      <p:sp>
        <p:nvSpPr>
          <p:cNvPr id="3" name="Content Placeholder 2"/>
          <p:cNvSpPr>
            <a:spLocks noGrp="1"/>
          </p:cNvSpPr>
          <p:nvPr>
            <p:ph idx="1"/>
          </p:nvPr>
        </p:nvSpPr>
        <p:spPr>
          <a:xfrm>
            <a:off x="838200" y="1825625"/>
            <a:ext cx="10515600" cy="481293"/>
          </a:xfrm>
          <a:solidFill>
            <a:schemeClr val="accent1">
              <a:lumMod val="60000"/>
              <a:lumOff val="40000"/>
            </a:schemeClr>
          </a:solidFill>
        </p:spPr>
        <p:txBody>
          <a:bodyPr/>
          <a:lstStyle/>
          <a:p>
            <a:pPr marL="0" indent="0">
              <a:buNone/>
            </a:pPr>
            <a:r>
              <a:rPr lang="en-US" dirty="0" smtClean="0"/>
              <a:t>Repeating Delta Pattern- 1, 1, 1, 1, 1…</a:t>
            </a:r>
            <a:endParaRPr lang="en-US" dirty="0"/>
          </a:p>
        </p:txBody>
      </p:sp>
      <p:sp>
        <p:nvSpPr>
          <p:cNvPr id="4" name="Footer Placeholder 3"/>
          <p:cNvSpPr>
            <a:spLocks noGrp="1"/>
          </p:cNvSpPr>
          <p:nvPr>
            <p:ph type="ftr" sz="quarter" idx="11"/>
          </p:nvPr>
        </p:nvSpPr>
        <p:spPr/>
        <p:txBody>
          <a:bodyPr/>
          <a:lstStyle/>
          <a:p>
            <a:r>
              <a:rPr lang="en-US" smtClean="0"/>
              <a:t>Variable Length Delta Prefetcher</a:t>
            </a:r>
            <a:endParaRPr lang="en-US"/>
          </a:p>
        </p:txBody>
      </p:sp>
      <p:sp>
        <p:nvSpPr>
          <p:cNvPr id="5" name="Slide Number Placeholder 4"/>
          <p:cNvSpPr>
            <a:spLocks noGrp="1"/>
          </p:cNvSpPr>
          <p:nvPr>
            <p:ph type="sldNum" sz="quarter" idx="12"/>
          </p:nvPr>
        </p:nvSpPr>
        <p:spPr/>
        <p:txBody>
          <a:bodyPr/>
          <a:lstStyle/>
          <a:p>
            <a:fld id="{4D60A2E4-B75E-4839-B6CF-1C984650DF5E}" type="slidenum">
              <a:rPr lang="en-US" smtClean="0"/>
              <a:t>14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13176131"/>
              </p:ext>
            </p:extLst>
          </p:nvPr>
        </p:nvGraphicFramePr>
        <p:xfrm>
          <a:off x="2685327" y="2821571"/>
          <a:ext cx="2515004" cy="2286000"/>
        </p:xfrm>
        <a:graphic>
          <a:graphicData uri="http://schemas.openxmlformats.org/drawingml/2006/table">
            <a:tbl>
              <a:tblPr>
                <a:tableStyleId>{5C22544A-7EE6-4342-B048-85BDC9FD1C3A}</a:tableStyleId>
              </a:tblPr>
              <a:tblGrid>
                <a:gridCol w="1210928">
                  <a:extLst>
                    <a:ext uri="{9D8B030D-6E8A-4147-A177-3AD203B41FA5}">
                      <a16:colId xmlns:a16="http://schemas.microsoft.com/office/drawing/2014/main" xmlns="" val="20000"/>
                    </a:ext>
                  </a:extLst>
                </a:gridCol>
                <a:gridCol w="1304076">
                  <a:extLst>
                    <a:ext uri="{9D8B030D-6E8A-4147-A177-3AD203B41FA5}">
                      <a16:colId xmlns:a16="http://schemas.microsoft.com/office/drawing/2014/main" xmlns="" val="20001"/>
                    </a:ext>
                  </a:extLst>
                </a:gridCol>
              </a:tblGrid>
              <a:tr h="447313">
                <a:tc>
                  <a:txBody>
                    <a:bodyPr/>
                    <a:lstStyle/>
                    <a:p>
                      <a:pPr algn="ctr"/>
                      <a:r>
                        <a:rPr lang="en-US" sz="2400" dirty="0" smtClean="0"/>
                        <a:t>Delta</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solidFill>
                      <a:schemeClr val="accent1">
                        <a:lumMod val="40000"/>
                        <a:lumOff val="60000"/>
                      </a:schemeClr>
                    </a:solidFill>
                  </a:tcPr>
                </a:tc>
                <a:tc>
                  <a:txBody>
                    <a:bodyPr/>
                    <a:lstStyle/>
                    <a:p>
                      <a:pPr algn="ctr"/>
                      <a:r>
                        <a:rPr lang="en-US" sz="2400" dirty="0" smtClean="0"/>
                        <a:t>Pred.</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solidFill>
                      <a:srgbClr val="C5E0B4"/>
                    </a:solidFill>
                  </a:tcPr>
                </a:tc>
                <a:extLst>
                  <a:ext uri="{0D108BD9-81ED-4DB2-BD59-A6C34878D82A}">
                    <a16:rowId xmlns:a16="http://schemas.microsoft.com/office/drawing/2014/main" xmlns="" val="10000"/>
                  </a:ext>
                </a:extLst>
              </a:tr>
              <a:tr h="447313">
                <a:tc>
                  <a:txBody>
                    <a:bodyPr/>
                    <a:lstStyle/>
                    <a:p>
                      <a:pPr algn="ctr"/>
                      <a:r>
                        <a:rPr lang="en-US" sz="2400" dirty="0" smtClean="0"/>
                        <a:t>1</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1</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1"/>
                  </a:ext>
                </a:extLst>
              </a:tr>
              <a:tr h="447313">
                <a:tc>
                  <a:txBody>
                    <a:bodyPr/>
                    <a:lstStyle/>
                    <a:p>
                      <a:pPr algn="ctr"/>
                      <a:r>
                        <a:rPr lang="en-US" sz="2400" dirty="0" smtClean="0"/>
                        <a:t>-</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2"/>
                  </a:ext>
                </a:extLst>
              </a:tr>
              <a:tr h="447313">
                <a:tc>
                  <a:txBody>
                    <a:bodyPr/>
                    <a:lstStyle/>
                    <a:p>
                      <a:pPr algn="ctr"/>
                      <a:r>
                        <a:rPr lang="en-US" sz="2400" dirty="0" smtClean="0"/>
                        <a:t>-</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3"/>
                  </a:ext>
                </a:extLst>
              </a:tr>
              <a:tr h="447313">
                <a:tc>
                  <a:txBody>
                    <a:bodyPr/>
                    <a:lstStyle/>
                    <a:p>
                      <a:pPr algn="ctr"/>
                      <a:r>
                        <a:rPr lang="en-US" sz="2400" dirty="0" smtClean="0"/>
                        <a:t>-</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721550390"/>
              </p:ext>
            </p:extLst>
          </p:nvPr>
        </p:nvGraphicFramePr>
        <p:xfrm>
          <a:off x="5700457" y="2806630"/>
          <a:ext cx="2515004" cy="2286000"/>
        </p:xfrm>
        <a:graphic>
          <a:graphicData uri="http://schemas.openxmlformats.org/drawingml/2006/table">
            <a:tbl>
              <a:tblPr>
                <a:tableStyleId>{5C22544A-7EE6-4342-B048-85BDC9FD1C3A}</a:tableStyleId>
              </a:tblPr>
              <a:tblGrid>
                <a:gridCol w="1210928">
                  <a:extLst>
                    <a:ext uri="{9D8B030D-6E8A-4147-A177-3AD203B41FA5}">
                      <a16:colId xmlns:a16="http://schemas.microsoft.com/office/drawing/2014/main" xmlns="" val="20000"/>
                    </a:ext>
                  </a:extLst>
                </a:gridCol>
                <a:gridCol w="1304076">
                  <a:extLst>
                    <a:ext uri="{9D8B030D-6E8A-4147-A177-3AD203B41FA5}">
                      <a16:colId xmlns:a16="http://schemas.microsoft.com/office/drawing/2014/main" xmlns="" val="20001"/>
                    </a:ext>
                  </a:extLst>
                </a:gridCol>
              </a:tblGrid>
              <a:tr h="447313">
                <a:tc>
                  <a:txBody>
                    <a:bodyPr/>
                    <a:lstStyle/>
                    <a:p>
                      <a:pPr algn="ctr"/>
                      <a:r>
                        <a:rPr lang="en-US" sz="2400" dirty="0" smtClean="0"/>
                        <a:t>Delta</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solidFill>
                      <a:schemeClr val="accent1">
                        <a:lumMod val="40000"/>
                        <a:lumOff val="60000"/>
                      </a:schemeClr>
                    </a:solidFill>
                  </a:tcPr>
                </a:tc>
                <a:tc>
                  <a:txBody>
                    <a:bodyPr/>
                    <a:lstStyle/>
                    <a:p>
                      <a:pPr algn="ctr"/>
                      <a:r>
                        <a:rPr lang="en-US" sz="2400" dirty="0" smtClean="0"/>
                        <a:t>Pred.</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solidFill>
                      <a:srgbClr val="C5E0B4"/>
                    </a:solidFill>
                  </a:tcPr>
                </a:tc>
                <a:extLst>
                  <a:ext uri="{0D108BD9-81ED-4DB2-BD59-A6C34878D82A}">
                    <a16:rowId xmlns:a16="http://schemas.microsoft.com/office/drawing/2014/main" xmlns="" val="10000"/>
                  </a:ext>
                </a:extLst>
              </a:tr>
              <a:tr h="447313">
                <a:tc>
                  <a:txBody>
                    <a:bodyPr/>
                    <a:lstStyle/>
                    <a:p>
                      <a:pPr algn="ctr"/>
                      <a:r>
                        <a:rPr lang="en-US" sz="2400" dirty="0" smtClean="0"/>
                        <a:t>1,1</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1</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1"/>
                  </a:ext>
                </a:extLst>
              </a:tr>
              <a:tr h="447313">
                <a:tc>
                  <a:txBody>
                    <a:bodyPr/>
                    <a:lstStyle/>
                    <a:p>
                      <a:pPr algn="ctr"/>
                      <a:r>
                        <a:rPr lang="en-US" sz="2400" dirty="0" smtClean="0"/>
                        <a:t>-,-</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2"/>
                  </a:ext>
                </a:extLst>
              </a:tr>
              <a:tr h="447313">
                <a:tc>
                  <a:txBody>
                    <a:bodyPr/>
                    <a:lstStyle/>
                    <a:p>
                      <a:pPr algn="ctr"/>
                      <a:r>
                        <a:rPr lang="en-US" sz="2400" dirty="0" smtClean="0"/>
                        <a:t>-,-</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3"/>
                  </a:ext>
                </a:extLst>
              </a:tr>
              <a:tr h="44731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a:t>
                      </a:r>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4"/>
                  </a:ext>
                </a:extLst>
              </a:tr>
            </a:tbl>
          </a:graphicData>
        </a:graphic>
      </p:graphicFrame>
      <p:sp>
        <p:nvSpPr>
          <p:cNvPr id="9" name="TextBox 8"/>
          <p:cNvSpPr txBox="1"/>
          <p:nvPr/>
        </p:nvSpPr>
        <p:spPr>
          <a:xfrm>
            <a:off x="3518188" y="2424493"/>
            <a:ext cx="1239007" cy="461665"/>
          </a:xfrm>
          <a:prstGeom prst="rect">
            <a:avLst/>
          </a:prstGeom>
          <a:noFill/>
        </p:spPr>
        <p:txBody>
          <a:bodyPr wrap="square" rtlCol="0">
            <a:spAutoFit/>
          </a:bodyPr>
          <a:lstStyle/>
          <a:p>
            <a:r>
              <a:rPr lang="en-US" sz="2400" dirty="0" smtClean="0"/>
              <a:t>Table</a:t>
            </a:r>
            <a:r>
              <a:rPr lang="en-US" sz="2000" dirty="0" smtClean="0"/>
              <a:t> 1</a:t>
            </a:r>
            <a:endParaRPr lang="en-US" sz="2000" dirty="0"/>
          </a:p>
        </p:txBody>
      </p:sp>
      <p:sp>
        <p:nvSpPr>
          <p:cNvPr id="10" name="TextBox 9"/>
          <p:cNvSpPr txBox="1"/>
          <p:nvPr/>
        </p:nvSpPr>
        <p:spPr>
          <a:xfrm>
            <a:off x="6575153" y="2407132"/>
            <a:ext cx="1208822" cy="461665"/>
          </a:xfrm>
          <a:prstGeom prst="rect">
            <a:avLst/>
          </a:prstGeom>
          <a:noFill/>
        </p:spPr>
        <p:txBody>
          <a:bodyPr wrap="square" rtlCol="0">
            <a:spAutoFit/>
          </a:bodyPr>
          <a:lstStyle/>
          <a:p>
            <a:r>
              <a:rPr lang="en-US" sz="2400" dirty="0" smtClean="0"/>
              <a:t>Table</a:t>
            </a:r>
            <a:r>
              <a:rPr lang="en-US" sz="2000" dirty="0" smtClean="0"/>
              <a:t> 2</a:t>
            </a:r>
            <a:endParaRPr lang="en-US" sz="2000" dirty="0"/>
          </a:p>
        </p:txBody>
      </p:sp>
      <p:sp>
        <p:nvSpPr>
          <p:cNvPr id="11" name="Rectangle 10"/>
          <p:cNvSpPr/>
          <p:nvPr/>
        </p:nvSpPr>
        <p:spPr>
          <a:xfrm>
            <a:off x="5529281" y="3259614"/>
            <a:ext cx="2858947" cy="515073"/>
          </a:xfrm>
          <a:prstGeom prst="rect">
            <a:avLst/>
          </a:prstGeom>
          <a:solidFill>
            <a:srgbClr val="FF0000">
              <a:alpha val="21176"/>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2"/>
          <p:cNvSpPr txBox="1">
            <a:spLocks/>
          </p:cNvSpPr>
          <p:nvPr/>
        </p:nvSpPr>
        <p:spPr>
          <a:xfrm>
            <a:off x="838200" y="5553824"/>
            <a:ext cx="10515600" cy="481293"/>
          </a:xfrm>
          <a:prstGeom prst="rect">
            <a:avLst/>
          </a:prstGeom>
          <a:solidFill>
            <a:schemeClr val="accent1">
              <a:lumMod val="60000"/>
              <a:lumOff val="4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Regular Delta Patterns are dealt with very efficiently</a:t>
            </a:r>
            <a:endParaRPr lang="en-US" dirty="0"/>
          </a:p>
        </p:txBody>
      </p:sp>
    </p:spTree>
    <p:extLst>
      <p:ext uri="{BB962C8B-B14F-4D97-AF65-F5344CB8AC3E}">
        <p14:creationId xmlns:p14="http://schemas.microsoft.com/office/powerpoint/2010/main" val="378466237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t>
            </a:r>
            <a:r>
              <a:rPr lang="en-US" dirty="0" smtClean="0"/>
              <a:t>Issue </a:t>
            </a:r>
            <a:r>
              <a:rPr lang="en-US" dirty="0" err="1"/>
              <a:t>P</a:t>
            </a:r>
            <a:r>
              <a:rPr lang="en-US" dirty="0" err="1" smtClean="0"/>
              <a:t>refetches</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Variable Length Delta Prefetcher</a:t>
            </a:r>
            <a:endParaRPr lang="en-US"/>
          </a:p>
        </p:txBody>
      </p:sp>
      <p:sp>
        <p:nvSpPr>
          <p:cNvPr id="5" name="Slide Number Placeholder 4"/>
          <p:cNvSpPr>
            <a:spLocks noGrp="1"/>
          </p:cNvSpPr>
          <p:nvPr>
            <p:ph type="sldNum" sz="quarter" idx="12"/>
          </p:nvPr>
        </p:nvSpPr>
        <p:spPr/>
        <p:txBody>
          <a:bodyPr/>
          <a:lstStyle/>
          <a:p>
            <a:fld id="{4D60A2E4-B75E-4839-B6CF-1C984650DF5E}" type="slidenum">
              <a:rPr lang="en-US" smtClean="0"/>
              <a:t>15</a:t>
            </a:fld>
            <a:endParaRPr lang="en-US"/>
          </a:p>
        </p:txBody>
      </p:sp>
      <p:sp>
        <p:nvSpPr>
          <p:cNvPr id="6" name="Rectangle 5"/>
          <p:cNvSpPr/>
          <p:nvPr/>
        </p:nvSpPr>
        <p:spPr>
          <a:xfrm>
            <a:off x="2261886" y="1869311"/>
            <a:ext cx="1788289" cy="4919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L1 Cache</a:t>
            </a:r>
            <a:endParaRPr lang="en-US" dirty="0"/>
          </a:p>
        </p:txBody>
      </p:sp>
      <p:sp>
        <p:nvSpPr>
          <p:cNvPr id="7" name="Rectangle 6"/>
          <p:cNvSpPr/>
          <p:nvPr/>
        </p:nvSpPr>
        <p:spPr>
          <a:xfrm>
            <a:off x="972274" y="3028709"/>
            <a:ext cx="1812402" cy="21278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L2 </a:t>
            </a:r>
          </a:p>
          <a:p>
            <a:pPr algn="ctr"/>
            <a:r>
              <a:rPr lang="en-US" dirty="0" smtClean="0"/>
              <a:t>Cache</a:t>
            </a:r>
            <a:endParaRPr lang="en-US" dirty="0"/>
          </a:p>
        </p:txBody>
      </p:sp>
      <p:cxnSp>
        <p:nvCxnSpPr>
          <p:cNvPr id="9" name="Elbow Connector 8"/>
          <p:cNvCxnSpPr>
            <a:stCxn id="6" idx="2"/>
            <a:endCxn id="7" idx="3"/>
          </p:cNvCxnSpPr>
          <p:nvPr/>
        </p:nvCxnSpPr>
        <p:spPr>
          <a:xfrm rot="5400000">
            <a:off x="2104664" y="3041248"/>
            <a:ext cx="1731380" cy="371355"/>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endCxn id="16" idx="1"/>
          </p:cNvCxnSpPr>
          <p:nvPr/>
        </p:nvCxnSpPr>
        <p:spPr>
          <a:xfrm>
            <a:off x="3156030" y="3642167"/>
            <a:ext cx="1433338"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142361" y="2516093"/>
            <a:ext cx="1503938" cy="369332"/>
          </a:xfrm>
          <a:prstGeom prst="rect">
            <a:avLst/>
          </a:prstGeom>
          <a:noFill/>
        </p:spPr>
        <p:txBody>
          <a:bodyPr wrap="none" rtlCol="0">
            <a:spAutoFit/>
          </a:bodyPr>
          <a:lstStyle/>
          <a:p>
            <a:r>
              <a:rPr lang="en-US" dirty="0" smtClean="0"/>
              <a:t>L1 Cache Miss</a:t>
            </a:r>
            <a:endParaRPr lang="en-US" dirty="0"/>
          </a:p>
        </p:txBody>
      </p:sp>
      <p:sp>
        <p:nvSpPr>
          <p:cNvPr id="13" name="TextBox 12"/>
          <p:cNvSpPr txBox="1"/>
          <p:nvPr/>
        </p:nvSpPr>
        <p:spPr>
          <a:xfrm>
            <a:off x="3239809" y="3680576"/>
            <a:ext cx="1309042" cy="369332"/>
          </a:xfrm>
          <a:prstGeom prst="rect">
            <a:avLst/>
          </a:prstGeom>
          <a:noFill/>
        </p:spPr>
        <p:txBody>
          <a:bodyPr wrap="square" rtlCol="0">
            <a:spAutoFit/>
          </a:bodyPr>
          <a:lstStyle/>
          <a:p>
            <a:pPr algn="ctr"/>
            <a:r>
              <a:rPr lang="en-US" dirty="0" smtClean="0"/>
              <a:t>L2 Access </a:t>
            </a:r>
          </a:p>
        </p:txBody>
      </p:sp>
      <p:sp>
        <p:nvSpPr>
          <p:cNvPr id="16" name="Rectangle 15"/>
          <p:cNvSpPr/>
          <p:nvPr/>
        </p:nvSpPr>
        <p:spPr>
          <a:xfrm>
            <a:off x="4589368" y="3271777"/>
            <a:ext cx="2083443" cy="7407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Update Delta History Buffer</a:t>
            </a:r>
            <a:endParaRPr lang="en-US" dirty="0"/>
          </a:p>
        </p:txBody>
      </p:sp>
      <p:sp>
        <p:nvSpPr>
          <p:cNvPr id="18" name="Rectangle 17"/>
          <p:cNvSpPr/>
          <p:nvPr/>
        </p:nvSpPr>
        <p:spPr>
          <a:xfrm>
            <a:off x="7095287" y="3271777"/>
            <a:ext cx="2083443" cy="7407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Update Delta Prediction Tables</a:t>
            </a:r>
            <a:endParaRPr lang="en-US" dirty="0"/>
          </a:p>
        </p:txBody>
      </p:sp>
      <p:sp>
        <p:nvSpPr>
          <p:cNvPr id="21" name="Rectangle 20"/>
          <p:cNvSpPr/>
          <p:nvPr/>
        </p:nvSpPr>
        <p:spPr>
          <a:xfrm>
            <a:off x="9601206" y="3265025"/>
            <a:ext cx="2083443" cy="7407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Issue Prediction</a:t>
            </a:r>
            <a:endParaRPr lang="en-US" dirty="0"/>
          </a:p>
        </p:txBody>
      </p:sp>
      <p:cxnSp>
        <p:nvCxnSpPr>
          <p:cNvPr id="23" name="Straight Arrow Connector 22"/>
          <p:cNvCxnSpPr>
            <a:stCxn id="18" idx="3"/>
            <a:endCxn id="21" idx="1"/>
          </p:cNvCxnSpPr>
          <p:nvPr/>
        </p:nvCxnSpPr>
        <p:spPr>
          <a:xfrm flipV="1">
            <a:off x="9178730" y="3635415"/>
            <a:ext cx="422476" cy="6752"/>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6" idx="3"/>
            <a:endCxn id="18" idx="1"/>
          </p:cNvCxnSpPr>
          <p:nvPr/>
        </p:nvCxnSpPr>
        <p:spPr>
          <a:xfrm>
            <a:off x="6672811" y="3642167"/>
            <a:ext cx="422476" cy="0"/>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8326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animBg="1"/>
      <p:bldP spid="18" grpId="0" animBg="1"/>
      <p:bldP spid="2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Up Arrow 61"/>
          <p:cNvSpPr/>
          <p:nvPr/>
        </p:nvSpPr>
        <p:spPr>
          <a:xfrm>
            <a:off x="5842706" y="1941268"/>
            <a:ext cx="370390" cy="682907"/>
          </a:xfrm>
          <a:prstGeom prst="up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233340" y="2524417"/>
            <a:ext cx="5263945" cy="3090499"/>
          </a:xfrm>
          <a:prstGeom prst="rect">
            <a:avLst/>
          </a:prstGeom>
          <a:solidFill>
            <a:schemeClr val="bg1"/>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Updating the </a:t>
            </a:r>
            <a:r>
              <a:rPr lang="en-US" dirty="0" smtClean="0"/>
              <a:t>Delta History Tables</a:t>
            </a:r>
            <a:endParaRPr lang="en-US" dirty="0"/>
          </a:p>
        </p:txBody>
      </p:sp>
      <p:sp>
        <p:nvSpPr>
          <p:cNvPr id="4" name="Footer Placeholder 3"/>
          <p:cNvSpPr>
            <a:spLocks noGrp="1"/>
          </p:cNvSpPr>
          <p:nvPr>
            <p:ph type="ftr" sz="quarter" idx="11"/>
          </p:nvPr>
        </p:nvSpPr>
        <p:spPr/>
        <p:txBody>
          <a:bodyPr/>
          <a:lstStyle/>
          <a:p>
            <a:r>
              <a:rPr lang="en-US" smtClean="0"/>
              <a:t>Variable Length Delta Prefetcher</a:t>
            </a:r>
            <a:endParaRPr lang="en-US"/>
          </a:p>
        </p:txBody>
      </p:sp>
      <p:sp>
        <p:nvSpPr>
          <p:cNvPr id="5" name="Slide Number Placeholder 4"/>
          <p:cNvSpPr>
            <a:spLocks noGrp="1"/>
          </p:cNvSpPr>
          <p:nvPr>
            <p:ph type="sldNum" sz="quarter" idx="12"/>
          </p:nvPr>
        </p:nvSpPr>
        <p:spPr/>
        <p:txBody>
          <a:bodyPr/>
          <a:lstStyle/>
          <a:p>
            <a:fld id="{4D60A2E4-B75E-4839-B6CF-1C984650DF5E}" type="slidenum">
              <a:rPr lang="en-US" smtClean="0"/>
              <a:t>16</a:t>
            </a:fld>
            <a:endParaRPr lang="en-US"/>
          </a:p>
        </p:txBody>
      </p:sp>
      <p:sp>
        <p:nvSpPr>
          <p:cNvPr id="61" name="Up Arrow 60"/>
          <p:cNvSpPr/>
          <p:nvPr/>
        </p:nvSpPr>
        <p:spPr>
          <a:xfrm>
            <a:off x="5825834" y="5653537"/>
            <a:ext cx="370390" cy="341453"/>
          </a:xfrm>
          <a:prstGeom prst="up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6168733" y="5667254"/>
            <a:ext cx="744627" cy="461665"/>
          </a:xfrm>
          <a:prstGeom prst="rect">
            <a:avLst/>
          </a:prstGeom>
          <a:noFill/>
        </p:spPr>
        <p:txBody>
          <a:bodyPr wrap="none" rtlCol="0">
            <a:spAutoFit/>
          </a:bodyPr>
          <a:lstStyle/>
          <a:p>
            <a:pPr algn="ctr"/>
            <a:r>
              <a:rPr lang="en-US" sz="2400" dirty="0" smtClean="0"/>
              <a:t>FIFO</a:t>
            </a:r>
            <a:endParaRPr lang="en-US" sz="2400" dirty="0"/>
          </a:p>
        </p:txBody>
      </p:sp>
      <p:sp>
        <p:nvSpPr>
          <p:cNvPr id="64" name="Up Arrow 63"/>
          <p:cNvSpPr/>
          <p:nvPr/>
        </p:nvSpPr>
        <p:spPr>
          <a:xfrm rot="5400000">
            <a:off x="3729651" y="2847990"/>
            <a:ext cx="370390" cy="2159260"/>
          </a:xfrm>
          <a:prstGeom prst="up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358084" y="3588346"/>
            <a:ext cx="1562582" cy="646331"/>
          </a:xfrm>
          <a:prstGeom prst="rect">
            <a:avLst/>
          </a:prstGeom>
          <a:solidFill>
            <a:schemeClr val="bg1"/>
          </a:solidFill>
          <a:ln>
            <a:solidFill>
              <a:schemeClr val="accent1">
                <a:lumMod val="50000"/>
              </a:schemeClr>
            </a:solidFill>
          </a:ln>
        </p:spPr>
        <p:txBody>
          <a:bodyPr wrap="square" rtlCol="0">
            <a:spAutoFit/>
          </a:bodyPr>
          <a:lstStyle/>
          <a:p>
            <a:pPr algn="ctr"/>
            <a:r>
              <a:rPr lang="en-US" dirty="0" smtClean="0"/>
              <a:t>L2 Cache Access</a:t>
            </a:r>
            <a:endParaRPr lang="en-US" dirty="0"/>
          </a:p>
        </p:txBody>
      </p:sp>
      <p:sp>
        <p:nvSpPr>
          <p:cNvPr id="7" name="Left Bracket 6"/>
          <p:cNvSpPr/>
          <p:nvPr/>
        </p:nvSpPr>
        <p:spPr>
          <a:xfrm>
            <a:off x="5017625" y="2242211"/>
            <a:ext cx="173620" cy="3446746"/>
          </a:xfrm>
          <a:prstGeom prst="leftBracket">
            <a:avLst/>
          </a:prstGeom>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3039606" y="4317678"/>
            <a:ext cx="1744683" cy="1015663"/>
          </a:xfrm>
          <a:prstGeom prst="rect">
            <a:avLst/>
          </a:prstGeom>
          <a:solidFill>
            <a:schemeClr val="accent1">
              <a:lumMod val="40000"/>
              <a:lumOff val="60000"/>
            </a:schemeClr>
          </a:solidFill>
        </p:spPr>
        <p:txBody>
          <a:bodyPr wrap="square" rtlCol="0">
            <a:spAutoFit/>
          </a:bodyPr>
          <a:lstStyle/>
          <a:p>
            <a:pPr algn="ctr"/>
            <a:r>
              <a:rPr lang="en-US" sz="2000" dirty="0" smtClean="0"/>
              <a:t>If Page present, add Delta</a:t>
            </a:r>
            <a:endParaRPr lang="en-US" sz="2000" dirty="0"/>
          </a:p>
        </p:txBody>
      </p:sp>
      <p:sp>
        <p:nvSpPr>
          <p:cNvPr id="60" name="TextBox 59"/>
          <p:cNvSpPr txBox="1"/>
          <p:nvPr/>
        </p:nvSpPr>
        <p:spPr>
          <a:xfrm>
            <a:off x="3061502" y="2511142"/>
            <a:ext cx="1744683" cy="1015663"/>
          </a:xfrm>
          <a:prstGeom prst="rect">
            <a:avLst/>
          </a:prstGeom>
          <a:solidFill>
            <a:schemeClr val="accent1">
              <a:lumMod val="40000"/>
              <a:lumOff val="60000"/>
            </a:schemeClr>
          </a:solidFill>
        </p:spPr>
        <p:txBody>
          <a:bodyPr wrap="square" rtlCol="0">
            <a:spAutoFit/>
          </a:bodyPr>
          <a:lstStyle/>
          <a:p>
            <a:pPr algn="ctr"/>
            <a:r>
              <a:rPr lang="en-US" sz="2000" dirty="0" smtClean="0"/>
              <a:t>If Page not present, replace</a:t>
            </a:r>
            <a:endParaRPr lang="en-US" sz="2000" dirty="0"/>
          </a:p>
        </p:txBody>
      </p:sp>
      <p:grpSp>
        <p:nvGrpSpPr>
          <p:cNvPr id="69" name="Group 68"/>
          <p:cNvGrpSpPr/>
          <p:nvPr/>
        </p:nvGrpSpPr>
        <p:grpSpPr>
          <a:xfrm>
            <a:off x="5394715" y="2862971"/>
            <a:ext cx="4747288" cy="651846"/>
            <a:chOff x="6375935" y="2114422"/>
            <a:chExt cx="4747288" cy="651846"/>
          </a:xfrm>
        </p:grpSpPr>
        <p:cxnSp>
          <p:nvCxnSpPr>
            <p:cNvPr id="70" name="Straight Connector 69"/>
            <p:cNvCxnSpPr>
              <a:stCxn id="71" idx="3"/>
              <a:endCxn id="72" idx="1"/>
            </p:cNvCxnSpPr>
            <p:nvPr/>
          </p:nvCxnSpPr>
          <p:spPr>
            <a:xfrm flipV="1">
              <a:off x="7105291" y="2438170"/>
              <a:ext cx="203735" cy="4933"/>
            </a:xfrm>
            <a:prstGeom prst="line">
              <a:avLst/>
            </a:prstGeom>
            <a:ln w="38100" cmpd="sng">
              <a:solidFill>
                <a:schemeClr val="accent1">
                  <a:lumMod val="50000"/>
                </a:schemeClr>
              </a:solidFill>
            </a:ln>
          </p:spPr>
          <p:style>
            <a:lnRef idx="2">
              <a:schemeClr val="accent1"/>
            </a:lnRef>
            <a:fillRef idx="0">
              <a:schemeClr val="accent1"/>
            </a:fillRef>
            <a:effectRef idx="1">
              <a:schemeClr val="accent1"/>
            </a:effectRef>
            <a:fontRef idx="minor">
              <a:schemeClr val="tx1"/>
            </a:fontRef>
          </p:style>
        </p:cxnSp>
        <p:sp>
          <p:nvSpPr>
            <p:cNvPr id="71" name="TextBox 70"/>
            <p:cNvSpPr txBox="1"/>
            <p:nvPr/>
          </p:nvSpPr>
          <p:spPr>
            <a:xfrm>
              <a:off x="6375935" y="2119937"/>
              <a:ext cx="729356" cy="646331"/>
            </a:xfrm>
            <a:prstGeom prst="rect">
              <a:avLst/>
            </a:prstGeom>
            <a:noFill/>
            <a:ln w="38100" cmpd="sng">
              <a:solidFill>
                <a:schemeClr val="accent1">
                  <a:lumMod val="50000"/>
                </a:schemeClr>
              </a:solidFill>
            </a:ln>
          </p:spPr>
          <p:txBody>
            <a:bodyPr wrap="square" rtlCol="0">
              <a:spAutoFit/>
            </a:bodyPr>
            <a:lstStyle/>
            <a:p>
              <a:pPr algn="ctr"/>
              <a:r>
                <a:rPr lang="en-US" dirty="0" smtClean="0"/>
                <a:t>Page Num.</a:t>
              </a:r>
              <a:endParaRPr lang="en-US" dirty="0"/>
            </a:p>
          </p:txBody>
        </p:sp>
        <p:sp>
          <p:nvSpPr>
            <p:cNvPr id="72" name="TextBox 71"/>
            <p:cNvSpPr txBox="1"/>
            <p:nvPr/>
          </p:nvSpPr>
          <p:spPr>
            <a:xfrm>
              <a:off x="7309026" y="2115004"/>
              <a:ext cx="1157343" cy="646331"/>
            </a:xfrm>
            <a:prstGeom prst="rect">
              <a:avLst/>
            </a:prstGeom>
            <a:noFill/>
            <a:ln w="38100" cmpd="sng">
              <a:solidFill>
                <a:schemeClr val="accent1">
                  <a:lumMod val="50000"/>
                </a:schemeClr>
              </a:solidFill>
            </a:ln>
          </p:spPr>
          <p:txBody>
            <a:bodyPr wrap="square" rtlCol="0">
              <a:spAutoFit/>
            </a:bodyPr>
            <a:lstStyle/>
            <a:p>
              <a:pPr algn="ctr"/>
              <a:r>
                <a:rPr lang="en-US" dirty="0" smtClean="0"/>
                <a:t>Last </a:t>
              </a:r>
            </a:p>
            <a:p>
              <a:pPr algn="ctr"/>
              <a:r>
                <a:rPr lang="en-US" dirty="0" smtClean="0"/>
                <a:t>Add.</a:t>
              </a:r>
              <a:endParaRPr lang="en-US" dirty="0"/>
            </a:p>
          </p:txBody>
        </p:sp>
        <p:sp>
          <p:nvSpPr>
            <p:cNvPr id="73" name="TextBox 72"/>
            <p:cNvSpPr txBox="1"/>
            <p:nvPr/>
          </p:nvSpPr>
          <p:spPr>
            <a:xfrm>
              <a:off x="8466370" y="2114422"/>
              <a:ext cx="1229318" cy="646331"/>
            </a:xfrm>
            <a:prstGeom prst="rect">
              <a:avLst/>
            </a:prstGeom>
            <a:noFill/>
            <a:ln w="38100">
              <a:solidFill>
                <a:schemeClr val="accent1">
                  <a:lumMod val="50000"/>
                </a:schemeClr>
              </a:solidFill>
            </a:ln>
          </p:spPr>
          <p:txBody>
            <a:bodyPr wrap="square" rtlCol="0">
              <a:spAutoFit/>
            </a:bodyPr>
            <a:lstStyle/>
            <a:p>
              <a:pPr algn="ctr"/>
              <a:r>
                <a:rPr lang="en-US" dirty="0" smtClean="0"/>
                <a:t>Last </a:t>
              </a:r>
              <a:r>
                <a:rPr lang="en-US" dirty="0" smtClean="0"/>
                <a:t>3 </a:t>
              </a:r>
              <a:r>
                <a:rPr lang="en-US" dirty="0" smtClean="0"/>
                <a:t>Deltas</a:t>
              </a:r>
              <a:endParaRPr lang="en-US" dirty="0"/>
            </a:p>
          </p:txBody>
        </p:sp>
        <p:sp>
          <p:nvSpPr>
            <p:cNvPr id="74" name="TextBox 73"/>
            <p:cNvSpPr txBox="1"/>
            <p:nvPr/>
          </p:nvSpPr>
          <p:spPr>
            <a:xfrm>
              <a:off x="9695688" y="2115003"/>
              <a:ext cx="1427535" cy="646331"/>
            </a:xfrm>
            <a:prstGeom prst="rect">
              <a:avLst/>
            </a:prstGeom>
            <a:noFill/>
            <a:ln w="38100">
              <a:solidFill>
                <a:schemeClr val="accent1">
                  <a:lumMod val="50000"/>
                </a:schemeClr>
              </a:solidFill>
            </a:ln>
          </p:spPr>
          <p:txBody>
            <a:bodyPr wrap="square" rtlCol="0">
              <a:spAutoFit/>
            </a:bodyPr>
            <a:lstStyle/>
            <a:p>
              <a:pPr algn="ctr"/>
              <a:r>
                <a:rPr lang="en-US" dirty="0" err="1" smtClean="0"/>
                <a:t>Num</a:t>
              </a:r>
              <a:r>
                <a:rPr lang="en-US" dirty="0" smtClean="0"/>
                <a:t> </a:t>
              </a:r>
            </a:p>
            <a:p>
              <a:pPr algn="ctr"/>
              <a:r>
                <a:rPr lang="en-US" dirty="0" smtClean="0"/>
                <a:t>Used</a:t>
              </a:r>
              <a:endParaRPr lang="en-US" dirty="0"/>
            </a:p>
          </p:txBody>
        </p:sp>
        <p:cxnSp>
          <p:nvCxnSpPr>
            <p:cNvPr id="75" name="Straight Connector 74"/>
            <p:cNvCxnSpPr>
              <a:stCxn id="71" idx="3"/>
              <a:endCxn id="72" idx="1"/>
            </p:cNvCxnSpPr>
            <p:nvPr/>
          </p:nvCxnSpPr>
          <p:spPr>
            <a:xfrm flipV="1">
              <a:off x="7105291" y="2438170"/>
              <a:ext cx="203735" cy="4933"/>
            </a:xfrm>
            <a:prstGeom prst="line">
              <a:avLst/>
            </a:prstGeom>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76" name="Group 75"/>
          <p:cNvGrpSpPr/>
          <p:nvPr/>
        </p:nvGrpSpPr>
        <p:grpSpPr>
          <a:xfrm>
            <a:off x="5410017" y="3735042"/>
            <a:ext cx="4747288" cy="651846"/>
            <a:chOff x="6375935" y="2114422"/>
            <a:chExt cx="4747288" cy="651846"/>
          </a:xfrm>
        </p:grpSpPr>
        <p:cxnSp>
          <p:nvCxnSpPr>
            <p:cNvPr id="77" name="Straight Connector 76"/>
            <p:cNvCxnSpPr>
              <a:stCxn id="78" idx="3"/>
              <a:endCxn id="79" idx="1"/>
            </p:cNvCxnSpPr>
            <p:nvPr/>
          </p:nvCxnSpPr>
          <p:spPr>
            <a:xfrm flipV="1">
              <a:off x="7105291" y="2438170"/>
              <a:ext cx="203735" cy="4933"/>
            </a:xfrm>
            <a:prstGeom prst="line">
              <a:avLst/>
            </a:prstGeom>
            <a:ln w="38100" cmpd="sng">
              <a:solidFill>
                <a:schemeClr val="accent1">
                  <a:lumMod val="50000"/>
                </a:schemeClr>
              </a:solidFill>
            </a:ln>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6375935" y="2119937"/>
              <a:ext cx="729356" cy="646331"/>
            </a:xfrm>
            <a:prstGeom prst="rect">
              <a:avLst/>
            </a:prstGeom>
            <a:noFill/>
            <a:ln w="38100" cmpd="sng">
              <a:solidFill>
                <a:schemeClr val="accent1">
                  <a:lumMod val="50000"/>
                </a:schemeClr>
              </a:solidFill>
            </a:ln>
          </p:spPr>
          <p:txBody>
            <a:bodyPr wrap="square" rtlCol="0">
              <a:spAutoFit/>
            </a:bodyPr>
            <a:lstStyle/>
            <a:p>
              <a:pPr algn="ctr"/>
              <a:r>
                <a:rPr lang="en-US" dirty="0" smtClean="0"/>
                <a:t>Page Num.</a:t>
              </a:r>
              <a:endParaRPr lang="en-US" dirty="0"/>
            </a:p>
          </p:txBody>
        </p:sp>
        <p:sp>
          <p:nvSpPr>
            <p:cNvPr id="79" name="TextBox 78"/>
            <p:cNvSpPr txBox="1"/>
            <p:nvPr/>
          </p:nvSpPr>
          <p:spPr>
            <a:xfrm>
              <a:off x="7309026" y="2115004"/>
              <a:ext cx="1157343" cy="646331"/>
            </a:xfrm>
            <a:prstGeom prst="rect">
              <a:avLst/>
            </a:prstGeom>
            <a:noFill/>
            <a:ln w="38100" cmpd="sng">
              <a:solidFill>
                <a:schemeClr val="accent1">
                  <a:lumMod val="50000"/>
                </a:schemeClr>
              </a:solidFill>
            </a:ln>
          </p:spPr>
          <p:txBody>
            <a:bodyPr wrap="square" rtlCol="0">
              <a:spAutoFit/>
            </a:bodyPr>
            <a:lstStyle/>
            <a:p>
              <a:pPr algn="ctr"/>
              <a:r>
                <a:rPr lang="en-US" dirty="0" smtClean="0"/>
                <a:t>Last </a:t>
              </a:r>
            </a:p>
            <a:p>
              <a:pPr algn="ctr"/>
              <a:r>
                <a:rPr lang="en-US" dirty="0" smtClean="0"/>
                <a:t>Add.</a:t>
              </a:r>
              <a:endParaRPr lang="en-US" dirty="0"/>
            </a:p>
          </p:txBody>
        </p:sp>
        <p:sp>
          <p:nvSpPr>
            <p:cNvPr id="80" name="TextBox 79"/>
            <p:cNvSpPr txBox="1"/>
            <p:nvPr/>
          </p:nvSpPr>
          <p:spPr>
            <a:xfrm>
              <a:off x="8466370" y="2114422"/>
              <a:ext cx="1229318" cy="646331"/>
            </a:xfrm>
            <a:prstGeom prst="rect">
              <a:avLst/>
            </a:prstGeom>
            <a:noFill/>
            <a:ln w="38100">
              <a:solidFill>
                <a:schemeClr val="accent1">
                  <a:lumMod val="50000"/>
                </a:schemeClr>
              </a:solidFill>
            </a:ln>
          </p:spPr>
          <p:txBody>
            <a:bodyPr wrap="square" rtlCol="0">
              <a:spAutoFit/>
            </a:bodyPr>
            <a:lstStyle/>
            <a:p>
              <a:pPr algn="ctr"/>
              <a:r>
                <a:rPr lang="en-US" dirty="0" smtClean="0"/>
                <a:t>Last </a:t>
              </a:r>
              <a:r>
                <a:rPr lang="en-US" dirty="0" smtClean="0"/>
                <a:t>3 </a:t>
              </a:r>
              <a:r>
                <a:rPr lang="en-US" dirty="0" smtClean="0"/>
                <a:t>Deltas</a:t>
              </a:r>
              <a:endParaRPr lang="en-US" dirty="0"/>
            </a:p>
          </p:txBody>
        </p:sp>
        <p:sp>
          <p:nvSpPr>
            <p:cNvPr id="81" name="TextBox 80"/>
            <p:cNvSpPr txBox="1"/>
            <p:nvPr/>
          </p:nvSpPr>
          <p:spPr>
            <a:xfrm>
              <a:off x="9695688" y="2115003"/>
              <a:ext cx="1427535" cy="646331"/>
            </a:xfrm>
            <a:prstGeom prst="rect">
              <a:avLst/>
            </a:prstGeom>
            <a:noFill/>
            <a:ln w="38100">
              <a:solidFill>
                <a:schemeClr val="accent1">
                  <a:lumMod val="50000"/>
                </a:schemeClr>
              </a:solidFill>
            </a:ln>
          </p:spPr>
          <p:txBody>
            <a:bodyPr wrap="square" rtlCol="0">
              <a:spAutoFit/>
            </a:bodyPr>
            <a:lstStyle/>
            <a:p>
              <a:pPr algn="ctr"/>
              <a:r>
                <a:rPr lang="en-US" dirty="0" err="1" smtClean="0"/>
                <a:t>Num</a:t>
              </a:r>
              <a:r>
                <a:rPr lang="en-US" dirty="0" smtClean="0"/>
                <a:t> </a:t>
              </a:r>
            </a:p>
            <a:p>
              <a:pPr algn="ctr"/>
              <a:r>
                <a:rPr lang="en-US" dirty="0" smtClean="0"/>
                <a:t>Used</a:t>
              </a:r>
              <a:endParaRPr lang="en-US" dirty="0"/>
            </a:p>
          </p:txBody>
        </p:sp>
        <p:cxnSp>
          <p:nvCxnSpPr>
            <p:cNvPr id="82" name="Straight Connector 81"/>
            <p:cNvCxnSpPr>
              <a:stCxn id="78" idx="3"/>
              <a:endCxn id="79" idx="1"/>
            </p:cNvCxnSpPr>
            <p:nvPr/>
          </p:nvCxnSpPr>
          <p:spPr>
            <a:xfrm flipV="1">
              <a:off x="7105291" y="2438170"/>
              <a:ext cx="203735" cy="4933"/>
            </a:xfrm>
            <a:prstGeom prst="line">
              <a:avLst/>
            </a:prstGeom>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83" name="Group 82"/>
          <p:cNvGrpSpPr/>
          <p:nvPr/>
        </p:nvGrpSpPr>
        <p:grpSpPr>
          <a:xfrm>
            <a:off x="5394716" y="4622411"/>
            <a:ext cx="4747288" cy="651846"/>
            <a:chOff x="6375935" y="2114422"/>
            <a:chExt cx="4747288" cy="651846"/>
          </a:xfrm>
        </p:grpSpPr>
        <p:cxnSp>
          <p:nvCxnSpPr>
            <p:cNvPr id="84" name="Straight Connector 83"/>
            <p:cNvCxnSpPr>
              <a:stCxn id="85" idx="3"/>
              <a:endCxn id="86" idx="1"/>
            </p:cNvCxnSpPr>
            <p:nvPr/>
          </p:nvCxnSpPr>
          <p:spPr>
            <a:xfrm flipV="1">
              <a:off x="7105291" y="2438170"/>
              <a:ext cx="203735" cy="4933"/>
            </a:xfrm>
            <a:prstGeom prst="line">
              <a:avLst/>
            </a:prstGeom>
            <a:ln w="38100" cmpd="sng">
              <a:solidFill>
                <a:schemeClr val="accent1">
                  <a:lumMod val="50000"/>
                </a:schemeClr>
              </a:solidFill>
            </a:ln>
          </p:spPr>
          <p:style>
            <a:lnRef idx="2">
              <a:schemeClr val="accent1"/>
            </a:lnRef>
            <a:fillRef idx="0">
              <a:schemeClr val="accent1"/>
            </a:fillRef>
            <a:effectRef idx="1">
              <a:schemeClr val="accent1"/>
            </a:effectRef>
            <a:fontRef idx="minor">
              <a:schemeClr val="tx1"/>
            </a:fontRef>
          </p:style>
        </p:cxnSp>
        <p:sp>
          <p:nvSpPr>
            <p:cNvPr id="85" name="TextBox 84"/>
            <p:cNvSpPr txBox="1"/>
            <p:nvPr/>
          </p:nvSpPr>
          <p:spPr>
            <a:xfrm>
              <a:off x="6375935" y="2119937"/>
              <a:ext cx="729356" cy="646331"/>
            </a:xfrm>
            <a:prstGeom prst="rect">
              <a:avLst/>
            </a:prstGeom>
            <a:noFill/>
            <a:ln w="38100" cmpd="sng">
              <a:solidFill>
                <a:schemeClr val="accent1">
                  <a:lumMod val="50000"/>
                </a:schemeClr>
              </a:solidFill>
            </a:ln>
          </p:spPr>
          <p:txBody>
            <a:bodyPr wrap="square" rtlCol="0">
              <a:spAutoFit/>
            </a:bodyPr>
            <a:lstStyle/>
            <a:p>
              <a:pPr algn="ctr"/>
              <a:r>
                <a:rPr lang="en-US" dirty="0" smtClean="0"/>
                <a:t>Page Num.</a:t>
              </a:r>
              <a:endParaRPr lang="en-US" dirty="0"/>
            </a:p>
          </p:txBody>
        </p:sp>
        <p:sp>
          <p:nvSpPr>
            <p:cNvPr id="86" name="TextBox 85"/>
            <p:cNvSpPr txBox="1"/>
            <p:nvPr/>
          </p:nvSpPr>
          <p:spPr>
            <a:xfrm>
              <a:off x="7309026" y="2115004"/>
              <a:ext cx="1157343" cy="646331"/>
            </a:xfrm>
            <a:prstGeom prst="rect">
              <a:avLst/>
            </a:prstGeom>
            <a:noFill/>
            <a:ln w="38100" cmpd="sng">
              <a:solidFill>
                <a:schemeClr val="accent1">
                  <a:lumMod val="50000"/>
                </a:schemeClr>
              </a:solidFill>
            </a:ln>
          </p:spPr>
          <p:txBody>
            <a:bodyPr wrap="square" rtlCol="0">
              <a:spAutoFit/>
            </a:bodyPr>
            <a:lstStyle/>
            <a:p>
              <a:pPr algn="ctr"/>
              <a:r>
                <a:rPr lang="en-US" dirty="0" smtClean="0"/>
                <a:t>Last </a:t>
              </a:r>
            </a:p>
            <a:p>
              <a:pPr algn="ctr"/>
              <a:r>
                <a:rPr lang="en-US" dirty="0" smtClean="0"/>
                <a:t>Add.</a:t>
              </a:r>
              <a:endParaRPr lang="en-US" dirty="0"/>
            </a:p>
          </p:txBody>
        </p:sp>
        <p:sp>
          <p:nvSpPr>
            <p:cNvPr id="87" name="TextBox 86"/>
            <p:cNvSpPr txBox="1"/>
            <p:nvPr/>
          </p:nvSpPr>
          <p:spPr>
            <a:xfrm>
              <a:off x="8466370" y="2114422"/>
              <a:ext cx="1229318" cy="646331"/>
            </a:xfrm>
            <a:prstGeom prst="rect">
              <a:avLst/>
            </a:prstGeom>
            <a:noFill/>
            <a:ln w="38100">
              <a:solidFill>
                <a:schemeClr val="accent1">
                  <a:lumMod val="50000"/>
                </a:schemeClr>
              </a:solidFill>
            </a:ln>
          </p:spPr>
          <p:txBody>
            <a:bodyPr wrap="square" rtlCol="0">
              <a:spAutoFit/>
            </a:bodyPr>
            <a:lstStyle/>
            <a:p>
              <a:pPr algn="ctr"/>
              <a:r>
                <a:rPr lang="en-US" dirty="0" smtClean="0"/>
                <a:t>Last </a:t>
              </a:r>
              <a:r>
                <a:rPr lang="en-US" dirty="0" smtClean="0"/>
                <a:t>3 </a:t>
              </a:r>
              <a:r>
                <a:rPr lang="en-US" dirty="0" smtClean="0"/>
                <a:t>Deltas</a:t>
              </a:r>
              <a:endParaRPr lang="en-US" dirty="0"/>
            </a:p>
          </p:txBody>
        </p:sp>
        <p:sp>
          <p:nvSpPr>
            <p:cNvPr id="88" name="TextBox 87"/>
            <p:cNvSpPr txBox="1"/>
            <p:nvPr/>
          </p:nvSpPr>
          <p:spPr>
            <a:xfrm>
              <a:off x="9695688" y="2115003"/>
              <a:ext cx="1427535" cy="646331"/>
            </a:xfrm>
            <a:prstGeom prst="rect">
              <a:avLst/>
            </a:prstGeom>
            <a:noFill/>
            <a:ln w="38100">
              <a:solidFill>
                <a:schemeClr val="accent1">
                  <a:lumMod val="50000"/>
                </a:schemeClr>
              </a:solidFill>
            </a:ln>
          </p:spPr>
          <p:txBody>
            <a:bodyPr wrap="square" rtlCol="0">
              <a:spAutoFit/>
            </a:bodyPr>
            <a:lstStyle/>
            <a:p>
              <a:pPr algn="ctr"/>
              <a:r>
                <a:rPr lang="en-US" dirty="0" err="1" smtClean="0"/>
                <a:t>Num</a:t>
              </a:r>
              <a:r>
                <a:rPr lang="en-US" dirty="0" smtClean="0"/>
                <a:t> </a:t>
              </a:r>
            </a:p>
            <a:p>
              <a:pPr algn="ctr"/>
              <a:r>
                <a:rPr lang="en-US" dirty="0" smtClean="0"/>
                <a:t>Used</a:t>
              </a:r>
              <a:endParaRPr lang="en-US" dirty="0"/>
            </a:p>
          </p:txBody>
        </p:sp>
        <p:cxnSp>
          <p:nvCxnSpPr>
            <p:cNvPr id="89" name="Straight Connector 88"/>
            <p:cNvCxnSpPr>
              <a:stCxn id="85" idx="3"/>
              <a:endCxn id="86" idx="1"/>
            </p:cNvCxnSpPr>
            <p:nvPr/>
          </p:nvCxnSpPr>
          <p:spPr>
            <a:xfrm flipV="1">
              <a:off x="7105291" y="2438170"/>
              <a:ext cx="203735" cy="4933"/>
            </a:xfrm>
            <a:prstGeom prst="line">
              <a:avLst/>
            </a:prstGeom>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7168491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Bent Arrow 13"/>
          <p:cNvSpPr/>
          <p:nvPr/>
        </p:nvSpPr>
        <p:spPr>
          <a:xfrm rot="5400000">
            <a:off x="5007408" y="1143802"/>
            <a:ext cx="1785873" cy="3484787"/>
          </a:xfrm>
          <a:prstGeom prst="bentArrow">
            <a:avLst>
              <a:gd name="adj1" fmla="val 17656"/>
              <a:gd name="adj2" fmla="val 25000"/>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p:txBody>
          <a:bodyPr/>
          <a:lstStyle/>
          <a:p>
            <a:r>
              <a:rPr lang="en-US" dirty="0" smtClean="0"/>
              <a:t>Updating the Prediction Tables</a:t>
            </a:r>
            <a:endParaRPr lang="en-US" dirty="0"/>
          </a:p>
        </p:txBody>
      </p:sp>
      <p:sp>
        <p:nvSpPr>
          <p:cNvPr id="4" name="Footer Placeholder 3"/>
          <p:cNvSpPr>
            <a:spLocks noGrp="1"/>
          </p:cNvSpPr>
          <p:nvPr>
            <p:ph type="ftr" sz="quarter" idx="11"/>
          </p:nvPr>
        </p:nvSpPr>
        <p:spPr/>
        <p:txBody>
          <a:bodyPr/>
          <a:lstStyle/>
          <a:p>
            <a:r>
              <a:rPr lang="en-US" smtClean="0"/>
              <a:t>Variable Length Delta Prefetcher</a:t>
            </a:r>
            <a:endParaRPr lang="en-US"/>
          </a:p>
        </p:txBody>
      </p:sp>
      <p:sp>
        <p:nvSpPr>
          <p:cNvPr id="5" name="Slide Number Placeholder 4"/>
          <p:cNvSpPr>
            <a:spLocks noGrp="1"/>
          </p:cNvSpPr>
          <p:nvPr>
            <p:ph type="sldNum" sz="quarter" idx="12"/>
          </p:nvPr>
        </p:nvSpPr>
        <p:spPr/>
        <p:txBody>
          <a:bodyPr/>
          <a:lstStyle/>
          <a:p>
            <a:fld id="{4D60A2E4-B75E-4839-B6CF-1C984650DF5E}" type="slidenum">
              <a:rPr lang="en-US" smtClean="0"/>
              <a:t>17</a:t>
            </a:fld>
            <a:endParaRPr lang="en-US"/>
          </a:p>
        </p:txBody>
      </p:sp>
      <p:grpSp>
        <p:nvGrpSpPr>
          <p:cNvPr id="6" name="Group 5"/>
          <p:cNvGrpSpPr/>
          <p:nvPr/>
        </p:nvGrpSpPr>
        <p:grpSpPr>
          <a:xfrm>
            <a:off x="838200" y="1798637"/>
            <a:ext cx="3319753" cy="651846"/>
            <a:chOff x="6375935" y="2114422"/>
            <a:chExt cx="3319753" cy="651846"/>
          </a:xfrm>
          <a:solidFill>
            <a:schemeClr val="bg1"/>
          </a:solidFill>
        </p:grpSpPr>
        <p:cxnSp>
          <p:nvCxnSpPr>
            <p:cNvPr id="7" name="Straight Connector 6"/>
            <p:cNvCxnSpPr>
              <a:stCxn id="8" idx="3"/>
              <a:endCxn id="9" idx="1"/>
            </p:cNvCxnSpPr>
            <p:nvPr/>
          </p:nvCxnSpPr>
          <p:spPr>
            <a:xfrm flipV="1">
              <a:off x="7105291" y="2438170"/>
              <a:ext cx="203735" cy="4933"/>
            </a:xfrm>
            <a:prstGeom prst="line">
              <a:avLst/>
            </a:prstGeom>
            <a:grpFill/>
            <a:ln w="38100" cmpd="sng">
              <a:solidFill>
                <a:schemeClr val="accent1">
                  <a:lumMod val="50000"/>
                </a:schemeClr>
              </a:solidFill>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6375935" y="2119937"/>
              <a:ext cx="729356" cy="646331"/>
            </a:xfrm>
            <a:prstGeom prst="rect">
              <a:avLst/>
            </a:prstGeom>
            <a:grpFill/>
            <a:ln w="38100" cmpd="sng">
              <a:solidFill>
                <a:schemeClr val="accent1">
                  <a:lumMod val="50000"/>
                </a:schemeClr>
              </a:solidFill>
            </a:ln>
          </p:spPr>
          <p:txBody>
            <a:bodyPr wrap="square" rtlCol="0">
              <a:spAutoFit/>
            </a:bodyPr>
            <a:lstStyle/>
            <a:p>
              <a:pPr algn="ctr"/>
              <a:r>
                <a:rPr lang="en-US" dirty="0" smtClean="0"/>
                <a:t>Page Num.</a:t>
              </a:r>
              <a:endParaRPr lang="en-US" dirty="0"/>
            </a:p>
          </p:txBody>
        </p:sp>
        <p:sp>
          <p:nvSpPr>
            <p:cNvPr id="9" name="TextBox 8"/>
            <p:cNvSpPr txBox="1"/>
            <p:nvPr/>
          </p:nvSpPr>
          <p:spPr>
            <a:xfrm>
              <a:off x="7309026" y="2115004"/>
              <a:ext cx="1157343" cy="646331"/>
            </a:xfrm>
            <a:prstGeom prst="rect">
              <a:avLst/>
            </a:prstGeom>
            <a:grpFill/>
            <a:ln w="38100" cmpd="sng">
              <a:solidFill>
                <a:schemeClr val="accent1">
                  <a:lumMod val="50000"/>
                </a:schemeClr>
              </a:solidFill>
            </a:ln>
          </p:spPr>
          <p:txBody>
            <a:bodyPr wrap="square" rtlCol="0">
              <a:spAutoFit/>
            </a:bodyPr>
            <a:lstStyle/>
            <a:p>
              <a:pPr algn="ctr"/>
              <a:r>
                <a:rPr lang="en-US" dirty="0" smtClean="0"/>
                <a:t>Last </a:t>
              </a:r>
            </a:p>
            <a:p>
              <a:pPr algn="ctr"/>
              <a:r>
                <a:rPr lang="en-US" dirty="0" smtClean="0"/>
                <a:t>Add.</a:t>
              </a:r>
              <a:endParaRPr lang="en-US" dirty="0"/>
            </a:p>
          </p:txBody>
        </p:sp>
        <p:sp>
          <p:nvSpPr>
            <p:cNvPr id="10" name="TextBox 9"/>
            <p:cNvSpPr txBox="1"/>
            <p:nvPr/>
          </p:nvSpPr>
          <p:spPr>
            <a:xfrm>
              <a:off x="8466370" y="2114422"/>
              <a:ext cx="1229318" cy="646331"/>
            </a:xfrm>
            <a:prstGeom prst="rect">
              <a:avLst/>
            </a:prstGeom>
            <a:grpFill/>
            <a:ln w="38100">
              <a:solidFill>
                <a:schemeClr val="accent1">
                  <a:lumMod val="50000"/>
                </a:schemeClr>
              </a:solidFill>
            </a:ln>
          </p:spPr>
          <p:txBody>
            <a:bodyPr wrap="square" rtlCol="0">
              <a:spAutoFit/>
            </a:bodyPr>
            <a:lstStyle/>
            <a:p>
              <a:pPr algn="ctr"/>
              <a:r>
                <a:rPr lang="en-US" dirty="0" smtClean="0"/>
                <a:t>Last </a:t>
              </a:r>
              <a:r>
                <a:rPr lang="en-US" dirty="0" smtClean="0"/>
                <a:t>3 </a:t>
              </a:r>
              <a:r>
                <a:rPr lang="en-US" dirty="0" smtClean="0"/>
                <a:t>Deltas</a:t>
              </a:r>
              <a:endParaRPr lang="en-US" dirty="0"/>
            </a:p>
          </p:txBody>
        </p:sp>
        <p:cxnSp>
          <p:nvCxnSpPr>
            <p:cNvPr id="12" name="Straight Connector 11"/>
            <p:cNvCxnSpPr>
              <a:stCxn id="8" idx="3"/>
              <a:endCxn id="9" idx="1"/>
            </p:cNvCxnSpPr>
            <p:nvPr/>
          </p:nvCxnSpPr>
          <p:spPr>
            <a:xfrm flipV="1">
              <a:off x="7105291" y="2438170"/>
              <a:ext cx="203735" cy="4933"/>
            </a:xfrm>
            <a:prstGeom prst="line">
              <a:avLst/>
            </a:prstGeom>
            <a:grpFill/>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 name="Rectangle 12"/>
          <p:cNvSpPr/>
          <p:nvPr/>
        </p:nvSpPr>
        <p:spPr>
          <a:xfrm>
            <a:off x="2509514" y="2779078"/>
            <a:ext cx="2067560" cy="646330"/>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B</a:t>
            </a:r>
            <a:r>
              <a:rPr lang="en-US" sz="3200" dirty="0" smtClean="0">
                <a:solidFill>
                  <a:schemeClr val="tx1"/>
                </a:solidFill>
              </a:rPr>
              <a:t>, </a:t>
            </a:r>
            <a:r>
              <a:rPr lang="en-US" sz="3200" dirty="0" smtClean="0">
                <a:solidFill>
                  <a:schemeClr val="tx1"/>
                </a:solidFill>
              </a:rPr>
              <a:t>C, D</a:t>
            </a:r>
            <a:endParaRPr lang="en-US" sz="3200" dirty="0">
              <a:solidFill>
                <a:schemeClr val="tx1"/>
              </a:solidFill>
            </a:endParaRPr>
          </a:p>
        </p:txBody>
      </p:sp>
      <p:cxnSp>
        <p:nvCxnSpPr>
          <p:cNvPr id="15" name="Straight Connector 14"/>
          <p:cNvCxnSpPr/>
          <p:nvPr/>
        </p:nvCxnSpPr>
        <p:spPr>
          <a:xfrm flipV="1">
            <a:off x="2504440" y="2444968"/>
            <a:ext cx="424194" cy="333792"/>
          </a:xfrm>
          <a:prstGeom prst="line">
            <a:avLst/>
          </a:prstGeom>
          <a:ln w="38100">
            <a:solidFill>
              <a:schemeClr val="accent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157952" y="2444836"/>
            <a:ext cx="419122" cy="333660"/>
          </a:xfrm>
          <a:prstGeom prst="line">
            <a:avLst/>
          </a:prstGeom>
          <a:ln w="38100">
            <a:solidFill>
              <a:schemeClr val="accent1">
                <a:lumMod val="50000"/>
              </a:schemeClr>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22" name="Table 21"/>
          <p:cNvGraphicFramePr>
            <a:graphicFrameLocks noGrp="1"/>
          </p:cNvGraphicFramePr>
          <p:nvPr>
            <p:extLst/>
          </p:nvPr>
        </p:nvGraphicFramePr>
        <p:xfrm>
          <a:off x="6181332" y="3810821"/>
          <a:ext cx="2048794" cy="2286000"/>
        </p:xfrm>
        <a:graphic>
          <a:graphicData uri="http://schemas.openxmlformats.org/drawingml/2006/table">
            <a:tbl>
              <a:tblPr>
                <a:tableStyleId>{5C22544A-7EE6-4342-B048-85BDC9FD1C3A}</a:tableStyleId>
              </a:tblPr>
              <a:tblGrid>
                <a:gridCol w="986456">
                  <a:extLst>
                    <a:ext uri="{9D8B030D-6E8A-4147-A177-3AD203B41FA5}">
                      <a16:colId xmlns:a16="http://schemas.microsoft.com/office/drawing/2014/main" xmlns="" val="20000"/>
                    </a:ext>
                  </a:extLst>
                </a:gridCol>
                <a:gridCol w="1062338">
                  <a:extLst>
                    <a:ext uri="{9D8B030D-6E8A-4147-A177-3AD203B41FA5}">
                      <a16:colId xmlns:a16="http://schemas.microsoft.com/office/drawing/2014/main" xmlns="" val="20001"/>
                    </a:ext>
                  </a:extLst>
                </a:gridCol>
              </a:tblGrid>
              <a:tr h="447313">
                <a:tc>
                  <a:txBody>
                    <a:bodyPr/>
                    <a:lstStyle/>
                    <a:p>
                      <a:pPr algn="ctr"/>
                      <a:r>
                        <a:rPr lang="en-US" sz="2400" dirty="0" smtClean="0"/>
                        <a:t>Delta</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solidFill>
                      <a:schemeClr val="accent1">
                        <a:lumMod val="40000"/>
                        <a:lumOff val="60000"/>
                      </a:schemeClr>
                    </a:solidFill>
                  </a:tcPr>
                </a:tc>
                <a:tc>
                  <a:txBody>
                    <a:bodyPr/>
                    <a:lstStyle/>
                    <a:p>
                      <a:pPr algn="ctr"/>
                      <a:r>
                        <a:rPr lang="en-US" sz="2400" dirty="0" smtClean="0"/>
                        <a:t>Pred.</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solidFill>
                      <a:srgbClr val="C5E0B4"/>
                    </a:solidFill>
                  </a:tcPr>
                </a:tc>
                <a:extLst>
                  <a:ext uri="{0D108BD9-81ED-4DB2-BD59-A6C34878D82A}">
                    <a16:rowId xmlns:a16="http://schemas.microsoft.com/office/drawing/2014/main" xmlns="" val="10000"/>
                  </a:ext>
                </a:extLst>
              </a:tr>
              <a:tr h="447313">
                <a:tc>
                  <a:txBody>
                    <a:bodyPr/>
                    <a:lstStyle/>
                    <a:p>
                      <a:pPr algn="ctr"/>
                      <a:r>
                        <a:rPr lang="en-US" sz="2400" b="1" dirty="0" smtClean="0"/>
                        <a:t>B,C,D</a:t>
                      </a:r>
                      <a:endParaRPr lang="en-US" sz="2400" b="1"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b="1" dirty="0" smtClean="0"/>
                        <a:t>E?</a:t>
                      </a:r>
                      <a:endParaRPr lang="en-US" sz="2400" b="1"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1"/>
                  </a:ext>
                </a:extLst>
              </a:tr>
              <a:tr h="447313">
                <a:tc>
                  <a:txBody>
                    <a:bodyPr/>
                    <a:lstStyle/>
                    <a:p>
                      <a:pPr algn="ctr"/>
                      <a:r>
                        <a:rPr lang="en-US" sz="2400" dirty="0" smtClean="0"/>
                        <a:t>-</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2"/>
                  </a:ext>
                </a:extLst>
              </a:tr>
              <a:tr h="447313">
                <a:tc>
                  <a:txBody>
                    <a:bodyPr/>
                    <a:lstStyle/>
                    <a:p>
                      <a:pPr algn="ctr"/>
                      <a:r>
                        <a:rPr lang="en-US" sz="2400" dirty="0" smtClean="0"/>
                        <a:t>-</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3"/>
                  </a:ext>
                </a:extLst>
              </a:tr>
              <a:tr h="447313">
                <a:tc>
                  <a:txBody>
                    <a:bodyPr/>
                    <a:lstStyle/>
                    <a:p>
                      <a:pPr algn="ctr"/>
                      <a:r>
                        <a:rPr lang="en-US" sz="2400" dirty="0" smtClean="0"/>
                        <a:t>-</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4"/>
                  </a:ext>
                </a:extLst>
              </a:tr>
            </a:tbl>
          </a:graphicData>
        </a:graphic>
      </p:graphicFrame>
      <p:sp>
        <p:nvSpPr>
          <p:cNvPr id="26" name="TextBox 25"/>
          <p:cNvSpPr txBox="1"/>
          <p:nvPr/>
        </p:nvSpPr>
        <p:spPr>
          <a:xfrm>
            <a:off x="6661682" y="4992158"/>
            <a:ext cx="1069524" cy="461665"/>
          </a:xfrm>
          <a:prstGeom prst="rect">
            <a:avLst/>
          </a:prstGeom>
          <a:solidFill>
            <a:schemeClr val="bg1"/>
          </a:solidFill>
        </p:spPr>
        <p:txBody>
          <a:bodyPr wrap="none" rtlCol="0">
            <a:spAutoFit/>
          </a:bodyPr>
          <a:lstStyle/>
          <a:p>
            <a:r>
              <a:rPr lang="en-US" sz="2400" dirty="0" smtClean="0"/>
              <a:t>Table 3</a:t>
            </a:r>
            <a:endParaRPr lang="en-US" sz="2400" dirty="0"/>
          </a:p>
        </p:txBody>
      </p:sp>
      <p:sp>
        <p:nvSpPr>
          <p:cNvPr id="28" name="Rectangle 27"/>
          <p:cNvSpPr/>
          <p:nvPr/>
        </p:nvSpPr>
        <p:spPr>
          <a:xfrm>
            <a:off x="4756682" y="2779078"/>
            <a:ext cx="628118" cy="646330"/>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0000"/>
                </a:solidFill>
              </a:rPr>
              <a:t>E</a:t>
            </a:r>
          </a:p>
        </p:txBody>
      </p:sp>
      <p:sp>
        <p:nvSpPr>
          <p:cNvPr id="29" name="TextBox 28"/>
          <p:cNvSpPr txBox="1"/>
          <p:nvPr/>
        </p:nvSpPr>
        <p:spPr>
          <a:xfrm>
            <a:off x="4395299" y="3389604"/>
            <a:ext cx="1317861" cy="369332"/>
          </a:xfrm>
          <a:prstGeom prst="rect">
            <a:avLst/>
          </a:prstGeom>
          <a:noFill/>
        </p:spPr>
        <p:txBody>
          <a:bodyPr wrap="none" rtlCol="0">
            <a:spAutoFit/>
          </a:bodyPr>
          <a:lstStyle/>
          <a:p>
            <a:r>
              <a:rPr lang="en-US" b="1" dirty="0" smtClean="0">
                <a:solidFill>
                  <a:srgbClr val="FF0000"/>
                </a:solidFill>
              </a:rPr>
              <a:t>Latest Delta</a:t>
            </a:r>
            <a:endParaRPr lang="en-US" b="1" dirty="0">
              <a:solidFill>
                <a:srgbClr val="FF0000"/>
              </a:solidFill>
            </a:endParaRPr>
          </a:p>
        </p:txBody>
      </p:sp>
      <p:sp>
        <p:nvSpPr>
          <p:cNvPr id="3" name="TextBox 2"/>
          <p:cNvSpPr txBox="1"/>
          <p:nvPr/>
        </p:nvSpPr>
        <p:spPr>
          <a:xfrm>
            <a:off x="8449518" y="3228369"/>
            <a:ext cx="3486171" cy="3046988"/>
          </a:xfrm>
          <a:prstGeom prst="rect">
            <a:avLst/>
          </a:prstGeom>
          <a:noFill/>
        </p:spPr>
        <p:txBody>
          <a:bodyPr wrap="square" rtlCol="0">
            <a:spAutoFit/>
          </a:bodyPr>
          <a:lstStyle/>
          <a:p>
            <a:r>
              <a:rPr lang="en-US" sz="2400" i="1" dirty="0" smtClean="0"/>
              <a:t>If Prediction is </a:t>
            </a:r>
            <a:r>
              <a:rPr lang="en-US" sz="2400" b="1" i="1" dirty="0">
                <a:solidFill>
                  <a:schemeClr val="accent6">
                    <a:lumMod val="75000"/>
                  </a:schemeClr>
                </a:solidFill>
              </a:rPr>
              <a:t>C</a:t>
            </a:r>
            <a:r>
              <a:rPr lang="en-US" sz="2400" b="1" i="1" dirty="0" smtClean="0">
                <a:solidFill>
                  <a:schemeClr val="accent6">
                    <a:lumMod val="75000"/>
                  </a:schemeClr>
                </a:solidFill>
              </a:rPr>
              <a:t>orrect</a:t>
            </a:r>
          </a:p>
          <a:p>
            <a:r>
              <a:rPr lang="en-US" sz="2400" dirty="0" smtClean="0"/>
              <a:t>   Increment </a:t>
            </a:r>
            <a:r>
              <a:rPr lang="en-US" sz="2400" dirty="0" smtClean="0"/>
              <a:t>Accuracy</a:t>
            </a:r>
          </a:p>
          <a:p>
            <a:r>
              <a:rPr lang="en-US" sz="2400" i="1" dirty="0" smtClean="0"/>
              <a:t>If Prediction of </a:t>
            </a:r>
            <a:r>
              <a:rPr lang="en-US" sz="2400" b="1" i="1" dirty="0" smtClean="0">
                <a:solidFill>
                  <a:srgbClr val="FF0000"/>
                </a:solidFill>
              </a:rPr>
              <a:t>Wrong</a:t>
            </a:r>
          </a:p>
          <a:p>
            <a:r>
              <a:rPr lang="en-US" sz="2400" dirty="0" smtClean="0"/>
              <a:t>   Decrement </a:t>
            </a:r>
            <a:r>
              <a:rPr lang="en-US" sz="2400" dirty="0" smtClean="0"/>
              <a:t>Accuracy</a:t>
            </a:r>
          </a:p>
          <a:p>
            <a:r>
              <a:rPr lang="en-US" sz="2400" dirty="0" smtClean="0"/>
              <a:t>   If </a:t>
            </a:r>
            <a:r>
              <a:rPr lang="en-US" sz="2400" dirty="0" smtClean="0"/>
              <a:t>Accuracy==0</a:t>
            </a:r>
          </a:p>
          <a:p>
            <a:r>
              <a:rPr lang="en-US" sz="2400" dirty="0" smtClean="0"/>
              <a:t>      Update Prediction</a:t>
            </a:r>
          </a:p>
          <a:p>
            <a:r>
              <a:rPr lang="en-US" sz="2400" i="1" dirty="0" smtClean="0"/>
              <a:t>If Prediction is </a:t>
            </a:r>
            <a:r>
              <a:rPr lang="en-US" sz="2400" b="1" i="1" dirty="0" smtClean="0">
                <a:solidFill>
                  <a:schemeClr val="accent1">
                    <a:lumMod val="75000"/>
                  </a:schemeClr>
                </a:solidFill>
              </a:rPr>
              <a:t>Missing</a:t>
            </a:r>
          </a:p>
          <a:p>
            <a:r>
              <a:rPr lang="en-US" sz="2400" dirty="0" smtClean="0"/>
              <a:t>   Seed T1 with prediction</a:t>
            </a:r>
            <a:endParaRPr lang="en-US" sz="2400" dirty="0"/>
          </a:p>
        </p:txBody>
      </p:sp>
      <p:graphicFrame>
        <p:nvGraphicFramePr>
          <p:cNvPr id="23" name="Table 22"/>
          <p:cNvGraphicFramePr>
            <a:graphicFrameLocks noGrp="1"/>
          </p:cNvGraphicFramePr>
          <p:nvPr>
            <p:extLst>
              <p:ext uri="{D42A27DB-BD31-4B8C-83A1-F6EECF244321}">
                <p14:modId xmlns:p14="http://schemas.microsoft.com/office/powerpoint/2010/main" val="262297138"/>
              </p:ext>
            </p:extLst>
          </p:nvPr>
        </p:nvGraphicFramePr>
        <p:xfrm>
          <a:off x="3958923" y="3821191"/>
          <a:ext cx="2048794" cy="2286000"/>
        </p:xfrm>
        <a:graphic>
          <a:graphicData uri="http://schemas.openxmlformats.org/drawingml/2006/table">
            <a:tbl>
              <a:tblPr>
                <a:tableStyleId>{5C22544A-7EE6-4342-B048-85BDC9FD1C3A}</a:tableStyleId>
              </a:tblPr>
              <a:tblGrid>
                <a:gridCol w="986456">
                  <a:extLst>
                    <a:ext uri="{9D8B030D-6E8A-4147-A177-3AD203B41FA5}">
                      <a16:colId xmlns:a16="http://schemas.microsoft.com/office/drawing/2014/main" xmlns="" val="20000"/>
                    </a:ext>
                  </a:extLst>
                </a:gridCol>
                <a:gridCol w="1062338">
                  <a:extLst>
                    <a:ext uri="{9D8B030D-6E8A-4147-A177-3AD203B41FA5}">
                      <a16:colId xmlns:a16="http://schemas.microsoft.com/office/drawing/2014/main" xmlns="" val="20001"/>
                    </a:ext>
                  </a:extLst>
                </a:gridCol>
              </a:tblGrid>
              <a:tr h="447313">
                <a:tc>
                  <a:txBody>
                    <a:bodyPr/>
                    <a:lstStyle/>
                    <a:p>
                      <a:pPr algn="ctr"/>
                      <a:r>
                        <a:rPr lang="en-US" sz="2400" dirty="0" smtClean="0"/>
                        <a:t>Delta</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solidFill>
                      <a:schemeClr val="accent1">
                        <a:lumMod val="40000"/>
                        <a:lumOff val="60000"/>
                      </a:schemeClr>
                    </a:solidFill>
                  </a:tcPr>
                </a:tc>
                <a:tc>
                  <a:txBody>
                    <a:bodyPr/>
                    <a:lstStyle/>
                    <a:p>
                      <a:pPr algn="ctr"/>
                      <a:r>
                        <a:rPr lang="en-US" sz="2400" dirty="0" smtClean="0"/>
                        <a:t>Pred.</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solidFill>
                      <a:srgbClr val="C5E0B4"/>
                    </a:solidFill>
                  </a:tcPr>
                </a:tc>
                <a:extLst>
                  <a:ext uri="{0D108BD9-81ED-4DB2-BD59-A6C34878D82A}">
                    <a16:rowId xmlns:a16="http://schemas.microsoft.com/office/drawing/2014/main" xmlns="" val="10000"/>
                  </a:ext>
                </a:extLst>
              </a:tr>
              <a:tr h="447313">
                <a:tc>
                  <a:txBody>
                    <a:bodyPr/>
                    <a:lstStyle/>
                    <a:p>
                      <a:pPr algn="ctr"/>
                      <a:r>
                        <a:rPr lang="en-US" sz="2400" b="1" dirty="0" smtClean="0"/>
                        <a:t>B,C</a:t>
                      </a:r>
                      <a:endParaRPr lang="en-US" sz="2400" b="1"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b="1" dirty="0" smtClean="0"/>
                        <a:t>E?</a:t>
                      </a:r>
                      <a:endParaRPr lang="en-US" sz="2400" b="1"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1"/>
                  </a:ext>
                </a:extLst>
              </a:tr>
              <a:tr h="447313">
                <a:tc>
                  <a:txBody>
                    <a:bodyPr/>
                    <a:lstStyle/>
                    <a:p>
                      <a:pPr algn="ctr"/>
                      <a:r>
                        <a:rPr lang="en-US" sz="2400" dirty="0" smtClean="0"/>
                        <a:t>-</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2"/>
                  </a:ext>
                </a:extLst>
              </a:tr>
              <a:tr h="447313">
                <a:tc>
                  <a:txBody>
                    <a:bodyPr/>
                    <a:lstStyle/>
                    <a:p>
                      <a:pPr algn="ctr"/>
                      <a:r>
                        <a:rPr lang="en-US" sz="2400" dirty="0" smtClean="0"/>
                        <a:t>-</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3"/>
                  </a:ext>
                </a:extLst>
              </a:tr>
              <a:tr h="447313">
                <a:tc>
                  <a:txBody>
                    <a:bodyPr/>
                    <a:lstStyle/>
                    <a:p>
                      <a:pPr algn="ctr"/>
                      <a:r>
                        <a:rPr lang="en-US" sz="2400" dirty="0" smtClean="0"/>
                        <a:t>-</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4"/>
                  </a:ext>
                </a:extLst>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881099719"/>
              </p:ext>
            </p:extLst>
          </p:nvPr>
        </p:nvGraphicFramePr>
        <p:xfrm>
          <a:off x="1751557" y="3821191"/>
          <a:ext cx="2048794" cy="2286000"/>
        </p:xfrm>
        <a:graphic>
          <a:graphicData uri="http://schemas.openxmlformats.org/drawingml/2006/table">
            <a:tbl>
              <a:tblPr>
                <a:tableStyleId>{5C22544A-7EE6-4342-B048-85BDC9FD1C3A}</a:tableStyleId>
              </a:tblPr>
              <a:tblGrid>
                <a:gridCol w="986456">
                  <a:extLst>
                    <a:ext uri="{9D8B030D-6E8A-4147-A177-3AD203B41FA5}">
                      <a16:colId xmlns:a16="http://schemas.microsoft.com/office/drawing/2014/main" xmlns="" val="20000"/>
                    </a:ext>
                  </a:extLst>
                </a:gridCol>
                <a:gridCol w="1062338">
                  <a:extLst>
                    <a:ext uri="{9D8B030D-6E8A-4147-A177-3AD203B41FA5}">
                      <a16:colId xmlns:a16="http://schemas.microsoft.com/office/drawing/2014/main" xmlns="" val="20001"/>
                    </a:ext>
                  </a:extLst>
                </a:gridCol>
              </a:tblGrid>
              <a:tr h="447313">
                <a:tc>
                  <a:txBody>
                    <a:bodyPr/>
                    <a:lstStyle/>
                    <a:p>
                      <a:pPr algn="ctr"/>
                      <a:r>
                        <a:rPr lang="en-US" sz="2400" dirty="0" smtClean="0"/>
                        <a:t>Delta</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solidFill>
                      <a:schemeClr val="accent1">
                        <a:lumMod val="40000"/>
                        <a:lumOff val="60000"/>
                      </a:schemeClr>
                    </a:solidFill>
                  </a:tcPr>
                </a:tc>
                <a:tc>
                  <a:txBody>
                    <a:bodyPr/>
                    <a:lstStyle/>
                    <a:p>
                      <a:pPr algn="ctr"/>
                      <a:r>
                        <a:rPr lang="en-US" sz="2400" dirty="0" smtClean="0"/>
                        <a:t>Pred.</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solidFill>
                      <a:srgbClr val="C5E0B4"/>
                    </a:solidFill>
                  </a:tcPr>
                </a:tc>
                <a:extLst>
                  <a:ext uri="{0D108BD9-81ED-4DB2-BD59-A6C34878D82A}">
                    <a16:rowId xmlns:a16="http://schemas.microsoft.com/office/drawing/2014/main" xmlns="" val="10000"/>
                  </a:ext>
                </a:extLst>
              </a:tr>
              <a:tr h="447313">
                <a:tc>
                  <a:txBody>
                    <a:bodyPr/>
                    <a:lstStyle/>
                    <a:p>
                      <a:pPr algn="ctr"/>
                      <a:r>
                        <a:rPr lang="en-US" sz="2400" b="1" dirty="0" smtClean="0"/>
                        <a:t>B</a:t>
                      </a:r>
                      <a:endParaRPr lang="en-US" sz="2400" b="1"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b="1" dirty="0" smtClean="0"/>
                        <a:t>E?</a:t>
                      </a:r>
                      <a:endParaRPr lang="en-US" sz="2400" b="1"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1"/>
                  </a:ext>
                </a:extLst>
              </a:tr>
              <a:tr h="447313">
                <a:tc>
                  <a:txBody>
                    <a:bodyPr/>
                    <a:lstStyle/>
                    <a:p>
                      <a:pPr algn="ctr"/>
                      <a:r>
                        <a:rPr lang="en-US" sz="2400" dirty="0" smtClean="0"/>
                        <a:t>-</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2"/>
                  </a:ext>
                </a:extLst>
              </a:tr>
              <a:tr h="447313">
                <a:tc>
                  <a:txBody>
                    <a:bodyPr/>
                    <a:lstStyle/>
                    <a:p>
                      <a:pPr algn="ctr"/>
                      <a:r>
                        <a:rPr lang="en-US" sz="2400" dirty="0" smtClean="0"/>
                        <a:t>-</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3"/>
                  </a:ext>
                </a:extLst>
              </a:tr>
              <a:tr h="447313">
                <a:tc>
                  <a:txBody>
                    <a:bodyPr/>
                    <a:lstStyle/>
                    <a:p>
                      <a:pPr algn="ctr"/>
                      <a:r>
                        <a:rPr lang="en-US" sz="2400" dirty="0" smtClean="0"/>
                        <a:t>-</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4"/>
                  </a:ext>
                </a:extLst>
              </a:tr>
            </a:tbl>
          </a:graphicData>
        </a:graphic>
      </p:graphicFrame>
      <p:sp>
        <p:nvSpPr>
          <p:cNvPr id="25" name="TextBox 24"/>
          <p:cNvSpPr txBox="1"/>
          <p:nvPr/>
        </p:nvSpPr>
        <p:spPr>
          <a:xfrm>
            <a:off x="4395299" y="4992157"/>
            <a:ext cx="1069524" cy="461665"/>
          </a:xfrm>
          <a:prstGeom prst="rect">
            <a:avLst/>
          </a:prstGeom>
          <a:solidFill>
            <a:schemeClr val="bg1"/>
          </a:solidFill>
        </p:spPr>
        <p:txBody>
          <a:bodyPr wrap="none" rtlCol="0">
            <a:spAutoFit/>
          </a:bodyPr>
          <a:lstStyle/>
          <a:p>
            <a:r>
              <a:rPr lang="en-US" sz="2400" dirty="0" smtClean="0"/>
              <a:t>Table 2</a:t>
            </a:r>
            <a:endParaRPr lang="en-US" sz="2400" dirty="0"/>
          </a:p>
        </p:txBody>
      </p:sp>
      <p:sp>
        <p:nvSpPr>
          <p:cNvPr id="27" name="TextBox 26"/>
          <p:cNvSpPr txBox="1"/>
          <p:nvPr/>
        </p:nvSpPr>
        <p:spPr>
          <a:xfrm>
            <a:off x="2192584" y="4992157"/>
            <a:ext cx="1069524" cy="461665"/>
          </a:xfrm>
          <a:prstGeom prst="rect">
            <a:avLst/>
          </a:prstGeom>
          <a:solidFill>
            <a:schemeClr val="bg1"/>
          </a:solidFill>
        </p:spPr>
        <p:txBody>
          <a:bodyPr wrap="none" rtlCol="0">
            <a:spAutoFit/>
          </a:bodyPr>
          <a:lstStyle/>
          <a:p>
            <a:r>
              <a:rPr lang="en-US" sz="2400" dirty="0" smtClean="0"/>
              <a:t>Table 1</a:t>
            </a:r>
            <a:endParaRPr lang="en-US" sz="2400" dirty="0"/>
          </a:p>
        </p:txBody>
      </p:sp>
      <p:sp>
        <p:nvSpPr>
          <p:cNvPr id="16" name="TextBox 15"/>
          <p:cNvSpPr txBox="1"/>
          <p:nvPr/>
        </p:nvSpPr>
        <p:spPr>
          <a:xfrm>
            <a:off x="7220095" y="2261661"/>
            <a:ext cx="3835922" cy="830997"/>
          </a:xfrm>
          <a:prstGeom prst="rect">
            <a:avLst/>
          </a:prstGeom>
          <a:solidFill>
            <a:schemeClr val="bg1"/>
          </a:solidFill>
          <a:ln w="28575">
            <a:solidFill>
              <a:srgbClr val="0070C0"/>
            </a:solidFill>
          </a:ln>
        </p:spPr>
        <p:txBody>
          <a:bodyPr wrap="none" rtlCol="0">
            <a:spAutoFit/>
          </a:bodyPr>
          <a:lstStyle/>
          <a:p>
            <a:pPr algn="ctr"/>
            <a:r>
              <a:rPr lang="en-US" sz="2400" dirty="0" smtClean="0"/>
              <a:t>Can the current state predict </a:t>
            </a:r>
          </a:p>
          <a:p>
            <a:pPr algn="ctr"/>
            <a:r>
              <a:rPr lang="en-US" sz="2400" dirty="0" smtClean="0">
                <a:solidFill>
                  <a:srgbClr val="FF0000"/>
                </a:solidFill>
              </a:rPr>
              <a:t>Latest Delta?</a:t>
            </a:r>
            <a:endParaRPr lang="en-US" sz="2400" dirty="0">
              <a:solidFill>
                <a:srgbClr val="FF0000"/>
              </a:solidFill>
            </a:endParaRPr>
          </a:p>
        </p:txBody>
      </p:sp>
    </p:spTree>
    <p:extLst>
      <p:ext uri="{BB962C8B-B14F-4D97-AF65-F5344CB8AC3E}">
        <p14:creationId xmlns:p14="http://schemas.microsoft.com/office/powerpoint/2010/main" val="405319766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Populating the Prediction Tables</a:t>
            </a:r>
          </a:p>
        </p:txBody>
      </p:sp>
      <p:sp>
        <p:nvSpPr>
          <p:cNvPr id="4" name="Footer Placeholder 3"/>
          <p:cNvSpPr>
            <a:spLocks noGrp="1"/>
          </p:cNvSpPr>
          <p:nvPr>
            <p:ph type="ftr" sz="quarter" idx="11"/>
          </p:nvPr>
        </p:nvSpPr>
        <p:spPr/>
        <p:txBody>
          <a:bodyPr/>
          <a:lstStyle/>
          <a:p>
            <a:r>
              <a:rPr lang="en-US" smtClean="0"/>
              <a:t>Variable Length Delta Prefetcher</a:t>
            </a:r>
            <a:endParaRPr lang="en-US"/>
          </a:p>
        </p:txBody>
      </p:sp>
      <p:sp>
        <p:nvSpPr>
          <p:cNvPr id="5" name="Slide Number Placeholder 4"/>
          <p:cNvSpPr>
            <a:spLocks noGrp="1"/>
          </p:cNvSpPr>
          <p:nvPr>
            <p:ph type="sldNum" sz="quarter" idx="12"/>
          </p:nvPr>
        </p:nvSpPr>
        <p:spPr/>
        <p:txBody>
          <a:bodyPr/>
          <a:lstStyle/>
          <a:p>
            <a:fld id="{4D60A2E4-B75E-4839-B6CF-1C984650DF5E}" type="slidenum">
              <a:rPr lang="en-US" smtClean="0"/>
              <a:t>18</a:t>
            </a:fld>
            <a:endParaRPr lang="en-US"/>
          </a:p>
        </p:txBody>
      </p:sp>
      <p:graphicFrame>
        <p:nvGraphicFramePr>
          <p:cNvPr id="14" name="Table 13"/>
          <p:cNvGraphicFramePr>
            <a:graphicFrameLocks noGrp="1"/>
          </p:cNvGraphicFramePr>
          <p:nvPr>
            <p:extLst>
              <p:ext uri="{D42A27DB-BD31-4B8C-83A1-F6EECF244321}">
                <p14:modId xmlns:p14="http://schemas.microsoft.com/office/powerpoint/2010/main" val="1837115090"/>
              </p:ext>
            </p:extLst>
          </p:nvPr>
        </p:nvGraphicFramePr>
        <p:xfrm>
          <a:off x="2380399" y="2592908"/>
          <a:ext cx="2048794" cy="2286000"/>
        </p:xfrm>
        <a:graphic>
          <a:graphicData uri="http://schemas.openxmlformats.org/drawingml/2006/table">
            <a:tbl>
              <a:tblPr>
                <a:tableStyleId>{5C22544A-7EE6-4342-B048-85BDC9FD1C3A}</a:tableStyleId>
              </a:tblPr>
              <a:tblGrid>
                <a:gridCol w="986456">
                  <a:extLst>
                    <a:ext uri="{9D8B030D-6E8A-4147-A177-3AD203B41FA5}">
                      <a16:colId xmlns:a16="http://schemas.microsoft.com/office/drawing/2014/main" xmlns="" val="20000"/>
                    </a:ext>
                  </a:extLst>
                </a:gridCol>
                <a:gridCol w="1062338">
                  <a:extLst>
                    <a:ext uri="{9D8B030D-6E8A-4147-A177-3AD203B41FA5}">
                      <a16:colId xmlns:a16="http://schemas.microsoft.com/office/drawing/2014/main" xmlns="" val="20001"/>
                    </a:ext>
                  </a:extLst>
                </a:gridCol>
              </a:tblGrid>
              <a:tr h="447313">
                <a:tc>
                  <a:txBody>
                    <a:bodyPr/>
                    <a:lstStyle/>
                    <a:p>
                      <a:pPr algn="ctr"/>
                      <a:r>
                        <a:rPr lang="en-US" sz="2400" dirty="0" smtClean="0"/>
                        <a:t>Delta</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solidFill>
                      <a:schemeClr val="accent1">
                        <a:lumMod val="40000"/>
                        <a:lumOff val="60000"/>
                      </a:schemeClr>
                    </a:solidFill>
                  </a:tcPr>
                </a:tc>
                <a:tc>
                  <a:txBody>
                    <a:bodyPr/>
                    <a:lstStyle/>
                    <a:p>
                      <a:pPr algn="ctr"/>
                      <a:r>
                        <a:rPr lang="en-US" sz="2400" dirty="0" smtClean="0"/>
                        <a:t>Pred.</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solidFill>
                      <a:srgbClr val="C5E0B4"/>
                    </a:solidFill>
                  </a:tcPr>
                </a:tc>
                <a:extLst>
                  <a:ext uri="{0D108BD9-81ED-4DB2-BD59-A6C34878D82A}">
                    <a16:rowId xmlns:a16="http://schemas.microsoft.com/office/drawing/2014/main" xmlns="" val="10000"/>
                  </a:ext>
                </a:extLst>
              </a:tr>
              <a:tr h="447313">
                <a:tc>
                  <a:txBody>
                    <a:bodyPr/>
                    <a:lstStyle/>
                    <a:p>
                      <a:pPr algn="ctr"/>
                      <a:r>
                        <a:rPr lang="en-US" sz="2400" dirty="0" smtClean="0"/>
                        <a:t>1</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A</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1"/>
                  </a:ext>
                </a:extLst>
              </a:tr>
              <a:tr h="447313">
                <a:tc>
                  <a:txBody>
                    <a:bodyPr/>
                    <a:lstStyle/>
                    <a:p>
                      <a:pPr algn="ctr"/>
                      <a:r>
                        <a:rPr lang="en-US" sz="2400" dirty="0" smtClean="0"/>
                        <a:t>-</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2"/>
                  </a:ext>
                </a:extLst>
              </a:tr>
              <a:tr h="447313">
                <a:tc>
                  <a:txBody>
                    <a:bodyPr/>
                    <a:lstStyle/>
                    <a:p>
                      <a:pPr algn="ctr"/>
                      <a:r>
                        <a:rPr lang="en-US" sz="2400" dirty="0" smtClean="0"/>
                        <a:t>-</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3"/>
                  </a:ext>
                </a:extLst>
              </a:tr>
              <a:tr h="447313">
                <a:tc>
                  <a:txBody>
                    <a:bodyPr/>
                    <a:lstStyle/>
                    <a:p>
                      <a:pPr algn="ctr"/>
                      <a:r>
                        <a:rPr lang="en-US" sz="2400" dirty="0" smtClean="0"/>
                        <a:t>-</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4"/>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384949102"/>
              </p:ext>
            </p:extLst>
          </p:nvPr>
        </p:nvGraphicFramePr>
        <p:xfrm>
          <a:off x="5169824" y="2606904"/>
          <a:ext cx="2048794" cy="2286000"/>
        </p:xfrm>
        <a:graphic>
          <a:graphicData uri="http://schemas.openxmlformats.org/drawingml/2006/table">
            <a:tbl>
              <a:tblPr>
                <a:tableStyleId>{5C22544A-7EE6-4342-B048-85BDC9FD1C3A}</a:tableStyleId>
              </a:tblPr>
              <a:tblGrid>
                <a:gridCol w="986456">
                  <a:extLst>
                    <a:ext uri="{9D8B030D-6E8A-4147-A177-3AD203B41FA5}">
                      <a16:colId xmlns:a16="http://schemas.microsoft.com/office/drawing/2014/main" xmlns="" val="20000"/>
                    </a:ext>
                  </a:extLst>
                </a:gridCol>
                <a:gridCol w="1062338">
                  <a:extLst>
                    <a:ext uri="{9D8B030D-6E8A-4147-A177-3AD203B41FA5}">
                      <a16:colId xmlns:a16="http://schemas.microsoft.com/office/drawing/2014/main" xmlns="" val="20001"/>
                    </a:ext>
                  </a:extLst>
                </a:gridCol>
              </a:tblGrid>
              <a:tr h="447313">
                <a:tc>
                  <a:txBody>
                    <a:bodyPr/>
                    <a:lstStyle/>
                    <a:p>
                      <a:pPr algn="ctr"/>
                      <a:r>
                        <a:rPr lang="en-US" sz="2400" dirty="0" smtClean="0"/>
                        <a:t>Delta</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solidFill>
                      <a:schemeClr val="accent1">
                        <a:lumMod val="40000"/>
                        <a:lumOff val="60000"/>
                      </a:schemeClr>
                    </a:solidFill>
                  </a:tcPr>
                </a:tc>
                <a:tc>
                  <a:txBody>
                    <a:bodyPr/>
                    <a:lstStyle/>
                    <a:p>
                      <a:pPr algn="ctr"/>
                      <a:r>
                        <a:rPr lang="en-US" sz="2400" dirty="0" smtClean="0"/>
                        <a:t>Pred.</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solidFill>
                      <a:srgbClr val="C5E0B4"/>
                    </a:solidFill>
                  </a:tcPr>
                </a:tc>
                <a:extLst>
                  <a:ext uri="{0D108BD9-81ED-4DB2-BD59-A6C34878D82A}">
                    <a16:rowId xmlns:a16="http://schemas.microsoft.com/office/drawing/2014/main" xmlns="" val="10000"/>
                  </a:ext>
                </a:extLst>
              </a:tr>
              <a:tr h="447313">
                <a:tc>
                  <a:txBody>
                    <a:bodyPr/>
                    <a:lstStyle/>
                    <a:p>
                      <a:pPr algn="ctr"/>
                      <a:r>
                        <a:rPr lang="en-US" sz="2400" dirty="0" smtClean="0"/>
                        <a:t>1,1</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B</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1"/>
                  </a:ext>
                </a:extLst>
              </a:tr>
              <a:tr h="447313">
                <a:tc>
                  <a:txBody>
                    <a:bodyPr/>
                    <a:lstStyle/>
                    <a:p>
                      <a:pPr algn="ctr"/>
                      <a:r>
                        <a:rPr lang="en-US" sz="2400" dirty="0" smtClean="0"/>
                        <a:t>-,-</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2"/>
                  </a:ext>
                </a:extLst>
              </a:tr>
              <a:tr h="447313">
                <a:tc>
                  <a:txBody>
                    <a:bodyPr/>
                    <a:lstStyle/>
                    <a:p>
                      <a:pPr algn="ctr"/>
                      <a:r>
                        <a:rPr lang="en-US" sz="2400" dirty="0" smtClean="0"/>
                        <a:t>-,-</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3"/>
                  </a:ext>
                </a:extLst>
              </a:tr>
              <a:tr h="44731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a:t>
                      </a:r>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4"/>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132018525"/>
              </p:ext>
            </p:extLst>
          </p:nvPr>
        </p:nvGraphicFramePr>
        <p:xfrm>
          <a:off x="7956372" y="2594838"/>
          <a:ext cx="2048794" cy="2286000"/>
        </p:xfrm>
        <a:graphic>
          <a:graphicData uri="http://schemas.openxmlformats.org/drawingml/2006/table">
            <a:tbl>
              <a:tblPr>
                <a:tableStyleId>{5C22544A-7EE6-4342-B048-85BDC9FD1C3A}</a:tableStyleId>
              </a:tblPr>
              <a:tblGrid>
                <a:gridCol w="986456">
                  <a:extLst>
                    <a:ext uri="{9D8B030D-6E8A-4147-A177-3AD203B41FA5}">
                      <a16:colId xmlns:a16="http://schemas.microsoft.com/office/drawing/2014/main" xmlns="" val="20000"/>
                    </a:ext>
                  </a:extLst>
                </a:gridCol>
                <a:gridCol w="1062338">
                  <a:extLst>
                    <a:ext uri="{9D8B030D-6E8A-4147-A177-3AD203B41FA5}">
                      <a16:colId xmlns:a16="http://schemas.microsoft.com/office/drawing/2014/main" xmlns="" val="20001"/>
                    </a:ext>
                  </a:extLst>
                </a:gridCol>
              </a:tblGrid>
              <a:tr h="447313">
                <a:tc>
                  <a:txBody>
                    <a:bodyPr/>
                    <a:lstStyle/>
                    <a:p>
                      <a:pPr algn="ctr"/>
                      <a:r>
                        <a:rPr lang="en-US" sz="2400" dirty="0" smtClean="0"/>
                        <a:t>Delta</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solidFill>
                      <a:schemeClr val="accent1">
                        <a:lumMod val="40000"/>
                        <a:lumOff val="60000"/>
                      </a:schemeClr>
                    </a:solidFill>
                  </a:tcPr>
                </a:tc>
                <a:tc>
                  <a:txBody>
                    <a:bodyPr/>
                    <a:lstStyle/>
                    <a:p>
                      <a:pPr algn="ctr"/>
                      <a:r>
                        <a:rPr lang="en-US" sz="2400" dirty="0" smtClean="0"/>
                        <a:t>Pred.</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solidFill>
                      <a:srgbClr val="C5E0B4"/>
                    </a:solidFill>
                  </a:tcPr>
                </a:tc>
                <a:extLst>
                  <a:ext uri="{0D108BD9-81ED-4DB2-BD59-A6C34878D82A}">
                    <a16:rowId xmlns:a16="http://schemas.microsoft.com/office/drawing/2014/main" xmlns="" val="10000"/>
                  </a:ext>
                </a:extLst>
              </a:tr>
              <a:tr h="447313">
                <a:tc>
                  <a:txBody>
                    <a:bodyPr/>
                    <a:lstStyle/>
                    <a:p>
                      <a:pPr algn="ctr"/>
                      <a:r>
                        <a:rPr lang="en-US" sz="2400" dirty="0" smtClean="0"/>
                        <a:t>1,1,1</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C</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solidFill>
                        <a:srgbClr val="4472C4">
                          <a:lumMod val="50000"/>
                        </a:srgb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1"/>
                  </a:ext>
                </a:extLst>
              </a:tr>
              <a:tr h="447313">
                <a:tc>
                  <a:txBody>
                    <a:bodyPr/>
                    <a:lstStyle/>
                    <a:p>
                      <a:pPr algn="ctr"/>
                      <a:r>
                        <a:rPr lang="en-US" sz="2400" dirty="0" smtClean="0"/>
                        <a:t>-</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2"/>
                  </a:ext>
                </a:extLst>
              </a:tr>
              <a:tr h="447313">
                <a:tc>
                  <a:txBody>
                    <a:bodyPr/>
                    <a:lstStyle/>
                    <a:p>
                      <a:pPr algn="ctr"/>
                      <a:r>
                        <a:rPr lang="en-US" sz="2400" dirty="0" smtClean="0"/>
                        <a:t>-</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3"/>
                  </a:ext>
                </a:extLst>
              </a:tr>
              <a:tr h="447313">
                <a:tc>
                  <a:txBody>
                    <a:bodyPr/>
                    <a:lstStyle/>
                    <a:p>
                      <a:pPr algn="ctr"/>
                      <a:r>
                        <a:rPr lang="en-US" sz="2400" dirty="0" smtClean="0"/>
                        <a:t>-</a:t>
                      </a:r>
                      <a:endParaRPr lang="en-US" sz="2400" dirty="0"/>
                    </a:p>
                  </a:txBody>
                  <a:tcPr>
                    <a:lnL w="38100" cap="flat" cmpd="sng" algn="ctr">
                      <a:solidFill>
                        <a:srgbClr val="4472C4">
                          <a:lumMod val="50000"/>
                        </a:srgbClr>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en-US" sz="2400" dirty="0" smtClean="0"/>
                        <a:t>-</a:t>
                      </a:r>
                      <a:endParaRPr lang="en-US" sz="2400" dirty="0"/>
                    </a:p>
                  </a:txBody>
                  <a:tcPr>
                    <a:lnL w="38100" cap="flat" cmpd="sng" algn="ctr">
                      <a:solidFill>
                        <a:srgbClr val="203864"/>
                      </a:solidFill>
                      <a:prstDash val="solid"/>
                      <a:round/>
                      <a:headEnd type="none" w="med" len="med"/>
                      <a:tailEnd type="none" w="med" len="med"/>
                    </a:lnL>
                    <a:lnR w="38100" cap="flat" cmpd="sng" algn="ctr">
                      <a:solidFill>
                        <a:srgbClr val="203864"/>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4472C4">
                          <a:lumMod val="50000"/>
                        </a:srgbClr>
                      </a:solid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10004"/>
                  </a:ext>
                </a:extLst>
              </a:tr>
            </a:tbl>
          </a:graphicData>
        </a:graphic>
      </p:graphicFrame>
      <p:sp>
        <p:nvSpPr>
          <p:cNvPr id="18" name="TextBox 17"/>
          <p:cNvSpPr txBox="1"/>
          <p:nvPr/>
        </p:nvSpPr>
        <p:spPr>
          <a:xfrm>
            <a:off x="2935984" y="3776175"/>
            <a:ext cx="1069524" cy="461665"/>
          </a:xfrm>
          <a:prstGeom prst="rect">
            <a:avLst/>
          </a:prstGeom>
          <a:solidFill>
            <a:schemeClr val="bg1"/>
          </a:solidFill>
        </p:spPr>
        <p:txBody>
          <a:bodyPr wrap="none" rtlCol="0">
            <a:spAutoFit/>
          </a:bodyPr>
          <a:lstStyle/>
          <a:p>
            <a:r>
              <a:rPr lang="en-US" sz="2400" dirty="0" smtClean="0"/>
              <a:t>Table 1</a:t>
            </a:r>
            <a:endParaRPr lang="en-US" sz="2400" dirty="0"/>
          </a:p>
        </p:txBody>
      </p:sp>
      <p:sp>
        <p:nvSpPr>
          <p:cNvPr id="19" name="TextBox 18"/>
          <p:cNvSpPr txBox="1"/>
          <p:nvPr/>
        </p:nvSpPr>
        <p:spPr>
          <a:xfrm>
            <a:off x="5605878" y="3776175"/>
            <a:ext cx="1069524" cy="461665"/>
          </a:xfrm>
          <a:prstGeom prst="rect">
            <a:avLst/>
          </a:prstGeom>
          <a:solidFill>
            <a:schemeClr val="bg1"/>
          </a:solidFill>
        </p:spPr>
        <p:txBody>
          <a:bodyPr wrap="none" rtlCol="0">
            <a:spAutoFit/>
          </a:bodyPr>
          <a:lstStyle/>
          <a:p>
            <a:r>
              <a:rPr lang="en-US" sz="2400" dirty="0" smtClean="0"/>
              <a:t>Table 2</a:t>
            </a:r>
            <a:endParaRPr lang="en-US" sz="2400" dirty="0"/>
          </a:p>
        </p:txBody>
      </p:sp>
      <p:sp>
        <p:nvSpPr>
          <p:cNvPr id="20" name="TextBox 19"/>
          <p:cNvSpPr txBox="1"/>
          <p:nvPr/>
        </p:nvSpPr>
        <p:spPr>
          <a:xfrm>
            <a:off x="8436722" y="3776175"/>
            <a:ext cx="1069524" cy="461665"/>
          </a:xfrm>
          <a:prstGeom prst="rect">
            <a:avLst/>
          </a:prstGeom>
          <a:solidFill>
            <a:schemeClr val="bg1"/>
          </a:solidFill>
        </p:spPr>
        <p:txBody>
          <a:bodyPr wrap="none" rtlCol="0">
            <a:spAutoFit/>
          </a:bodyPr>
          <a:lstStyle/>
          <a:p>
            <a:r>
              <a:rPr lang="en-US" sz="2400" dirty="0" smtClean="0"/>
              <a:t>Table 3</a:t>
            </a:r>
            <a:endParaRPr lang="en-US" sz="2400" dirty="0"/>
          </a:p>
        </p:txBody>
      </p:sp>
      <p:sp>
        <p:nvSpPr>
          <p:cNvPr id="24" name="Up Arrow 23"/>
          <p:cNvSpPr/>
          <p:nvPr/>
        </p:nvSpPr>
        <p:spPr>
          <a:xfrm>
            <a:off x="3184841" y="1885646"/>
            <a:ext cx="370390" cy="682907"/>
          </a:xfrm>
          <a:prstGeom prst="up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p:cNvSpPr/>
          <p:nvPr/>
        </p:nvSpPr>
        <p:spPr>
          <a:xfrm>
            <a:off x="4434903" y="3625706"/>
            <a:ext cx="717631" cy="399326"/>
          </a:xfrm>
          <a:prstGeom prst="right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Arrow 26"/>
          <p:cNvSpPr/>
          <p:nvPr/>
        </p:nvSpPr>
        <p:spPr>
          <a:xfrm>
            <a:off x="7228659" y="3625706"/>
            <a:ext cx="717631" cy="399326"/>
          </a:xfrm>
          <a:prstGeom prst="right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4377656" y="4021497"/>
            <a:ext cx="859723" cy="646331"/>
          </a:xfrm>
          <a:prstGeom prst="rect">
            <a:avLst/>
          </a:prstGeom>
          <a:noFill/>
        </p:spPr>
        <p:txBody>
          <a:bodyPr wrap="none" rtlCol="0">
            <a:spAutoFit/>
          </a:bodyPr>
          <a:lstStyle/>
          <a:p>
            <a:pPr algn="ctr"/>
            <a:r>
              <a:rPr lang="en-US" b="1" dirty="0" smtClean="0"/>
              <a:t>Table 1</a:t>
            </a:r>
          </a:p>
          <a:p>
            <a:pPr algn="ctr"/>
            <a:r>
              <a:rPr lang="en-US" b="1" dirty="0" smtClean="0"/>
              <a:t>Wrong</a:t>
            </a:r>
            <a:endParaRPr lang="en-US" b="1" dirty="0"/>
          </a:p>
        </p:txBody>
      </p:sp>
      <p:sp>
        <p:nvSpPr>
          <p:cNvPr id="30" name="TextBox 29"/>
          <p:cNvSpPr txBox="1"/>
          <p:nvPr/>
        </p:nvSpPr>
        <p:spPr>
          <a:xfrm>
            <a:off x="7160109" y="4021497"/>
            <a:ext cx="859723" cy="646331"/>
          </a:xfrm>
          <a:prstGeom prst="rect">
            <a:avLst/>
          </a:prstGeom>
          <a:noFill/>
        </p:spPr>
        <p:txBody>
          <a:bodyPr wrap="none" rtlCol="0">
            <a:spAutoFit/>
          </a:bodyPr>
          <a:lstStyle/>
          <a:p>
            <a:pPr algn="ctr"/>
            <a:r>
              <a:rPr lang="en-US" b="1" dirty="0" smtClean="0"/>
              <a:t>Table 2</a:t>
            </a:r>
          </a:p>
          <a:p>
            <a:pPr algn="ctr"/>
            <a:r>
              <a:rPr lang="en-US" b="1" dirty="0" smtClean="0"/>
              <a:t>Wrong</a:t>
            </a:r>
            <a:endParaRPr lang="en-US" b="1" dirty="0"/>
          </a:p>
        </p:txBody>
      </p:sp>
      <p:sp>
        <p:nvSpPr>
          <p:cNvPr id="32" name="Up Arrow 31"/>
          <p:cNvSpPr/>
          <p:nvPr/>
        </p:nvSpPr>
        <p:spPr>
          <a:xfrm>
            <a:off x="5467558" y="1912928"/>
            <a:ext cx="370390" cy="682907"/>
          </a:xfrm>
          <a:prstGeom prst="up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Up Arrow 32"/>
          <p:cNvSpPr/>
          <p:nvPr/>
        </p:nvSpPr>
        <p:spPr>
          <a:xfrm>
            <a:off x="5467558" y="4933646"/>
            <a:ext cx="370390" cy="341453"/>
          </a:xfrm>
          <a:prstGeom prst="up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5837948" y="4911819"/>
            <a:ext cx="744627" cy="461665"/>
          </a:xfrm>
          <a:prstGeom prst="rect">
            <a:avLst/>
          </a:prstGeom>
          <a:noFill/>
        </p:spPr>
        <p:txBody>
          <a:bodyPr wrap="none" rtlCol="0">
            <a:spAutoFit/>
          </a:bodyPr>
          <a:lstStyle/>
          <a:p>
            <a:pPr algn="ctr"/>
            <a:r>
              <a:rPr lang="en-US" sz="2400" dirty="0" smtClean="0"/>
              <a:t>FIFO</a:t>
            </a:r>
            <a:endParaRPr lang="en-US" sz="2400" dirty="0"/>
          </a:p>
        </p:txBody>
      </p:sp>
      <p:sp>
        <p:nvSpPr>
          <p:cNvPr id="35" name="Up Arrow 34"/>
          <p:cNvSpPr/>
          <p:nvPr/>
        </p:nvSpPr>
        <p:spPr>
          <a:xfrm>
            <a:off x="8251527" y="1912928"/>
            <a:ext cx="370390" cy="682907"/>
          </a:xfrm>
          <a:prstGeom prst="up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Up Arrow 35"/>
          <p:cNvSpPr/>
          <p:nvPr/>
        </p:nvSpPr>
        <p:spPr>
          <a:xfrm>
            <a:off x="8251527" y="4933646"/>
            <a:ext cx="370390" cy="341453"/>
          </a:xfrm>
          <a:prstGeom prst="up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8621917" y="4911819"/>
            <a:ext cx="744627" cy="461665"/>
          </a:xfrm>
          <a:prstGeom prst="rect">
            <a:avLst/>
          </a:prstGeom>
          <a:noFill/>
        </p:spPr>
        <p:txBody>
          <a:bodyPr wrap="none" rtlCol="0">
            <a:spAutoFit/>
          </a:bodyPr>
          <a:lstStyle/>
          <a:p>
            <a:pPr algn="ctr"/>
            <a:r>
              <a:rPr lang="en-US" sz="2400" dirty="0" smtClean="0"/>
              <a:t>FIFO</a:t>
            </a:r>
            <a:endParaRPr lang="en-US" sz="2400" dirty="0"/>
          </a:p>
        </p:txBody>
      </p:sp>
      <p:sp>
        <p:nvSpPr>
          <p:cNvPr id="41" name="Up Arrow 40"/>
          <p:cNvSpPr/>
          <p:nvPr/>
        </p:nvSpPr>
        <p:spPr>
          <a:xfrm>
            <a:off x="2724022" y="4919863"/>
            <a:ext cx="370390" cy="341453"/>
          </a:xfrm>
          <a:prstGeom prst="up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3094412" y="4898036"/>
            <a:ext cx="744627" cy="461665"/>
          </a:xfrm>
          <a:prstGeom prst="rect">
            <a:avLst/>
          </a:prstGeom>
          <a:noFill/>
        </p:spPr>
        <p:txBody>
          <a:bodyPr wrap="none" rtlCol="0">
            <a:spAutoFit/>
          </a:bodyPr>
          <a:lstStyle/>
          <a:p>
            <a:pPr algn="ctr"/>
            <a:r>
              <a:rPr lang="en-US" sz="2400" dirty="0" smtClean="0"/>
              <a:t>FIFO</a:t>
            </a:r>
            <a:endParaRPr lang="en-US" sz="2400" dirty="0"/>
          </a:p>
        </p:txBody>
      </p:sp>
      <p:sp>
        <p:nvSpPr>
          <p:cNvPr id="43" name="TextBox 42"/>
          <p:cNvSpPr txBox="1"/>
          <p:nvPr/>
        </p:nvSpPr>
        <p:spPr>
          <a:xfrm>
            <a:off x="1749610" y="5492187"/>
            <a:ext cx="8533050" cy="523220"/>
          </a:xfrm>
          <a:prstGeom prst="rect">
            <a:avLst/>
          </a:prstGeom>
          <a:solidFill>
            <a:schemeClr val="accent1">
              <a:lumMod val="20000"/>
              <a:lumOff val="80000"/>
            </a:schemeClr>
          </a:solidFill>
          <a:ln>
            <a:noFill/>
          </a:ln>
        </p:spPr>
        <p:txBody>
          <a:bodyPr wrap="square" rtlCol="0">
            <a:spAutoFit/>
          </a:bodyPr>
          <a:lstStyle/>
          <a:p>
            <a:r>
              <a:rPr lang="en-US" sz="2800" dirty="0" smtClean="0"/>
              <a:t>If </a:t>
            </a:r>
            <a:r>
              <a:rPr lang="en-US" sz="2800" dirty="0" err="1" smtClean="0"/>
              <a:t>mis</a:t>
            </a:r>
            <a:r>
              <a:rPr lang="en-US" sz="2800" dirty="0" smtClean="0"/>
              <a:t>-predict, a longer Delta history might be needed</a:t>
            </a:r>
            <a:endParaRPr lang="en-US" sz="2800" dirty="0"/>
          </a:p>
        </p:txBody>
      </p:sp>
    </p:spTree>
    <p:extLst>
      <p:ext uri="{BB962C8B-B14F-4D97-AF65-F5344CB8AC3E}">
        <p14:creationId xmlns:p14="http://schemas.microsoft.com/office/powerpoint/2010/main" val="20290434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6" grpId="0" animBg="1"/>
      <p:bldP spid="27" grpId="0" animBg="1"/>
      <p:bldP spid="29" grpId="0"/>
      <p:bldP spid="30" grpId="0"/>
      <p:bldP spid="4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throttling</a:t>
            </a:r>
            <a:endParaRPr lang="en-US" dirty="0"/>
          </a:p>
        </p:txBody>
      </p:sp>
      <p:sp>
        <p:nvSpPr>
          <p:cNvPr id="4" name="Footer Placeholder 3"/>
          <p:cNvSpPr>
            <a:spLocks noGrp="1"/>
          </p:cNvSpPr>
          <p:nvPr>
            <p:ph type="ftr" sz="quarter" idx="11"/>
          </p:nvPr>
        </p:nvSpPr>
        <p:spPr/>
        <p:txBody>
          <a:bodyPr/>
          <a:lstStyle/>
          <a:p>
            <a:r>
              <a:rPr lang="en-US" smtClean="0"/>
              <a:t>Variable Length Delta Prefetcher</a:t>
            </a:r>
            <a:endParaRPr lang="en-US" dirty="0"/>
          </a:p>
        </p:txBody>
      </p:sp>
      <p:sp>
        <p:nvSpPr>
          <p:cNvPr id="5" name="Slide Number Placeholder 4"/>
          <p:cNvSpPr>
            <a:spLocks noGrp="1"/>
          </p:cNvSpPr>
          <p:nvPr>
            <p:ph type="sldNum" sz="quarter" idx="12"/>
          </p:nvPr>
        </p:nvSpPr>
        <p:spPr/>
        <p:txBody>
          <a:bodyPr/>
          <a:lstStyle/>
          <a:p>
            <a:fld id="{4D60A2E4-B75E-4839-B6CF-1C984650DF5E}" type="slidenum">
              <a:rPr lang="en-US" smtClean="0"/>
              <a:t>19</a:t>
            </a:fld>
            <a:endParaRPr lang="en-US"/>
          </a:p>
        </p:txBody>
      </p:sp>
      <p:sp>
        <p:nvSpPr>
          <p:cNvPr id="6" name="TextBox 5"/>
          <p:cNvSpPr txBox="1"/>
          <p:nvPr/>
        </p:nvSpPr>
        <p:spPr>
          <a:xfrm>
            <a:off x="1086454" y="2310228"/>
            <a:ext cx="758704" cy="646331"/>
          </a:xfrm>
          <a:prstGeom prst="rect">
            <a:avLst/>
          </a:prstGeom>
          <a:solidFill>
            <a:srgbClr val="2E75B6"/>
          </a:solidFill>
        </p:spPr>
        <p:txBody>
          <a:bodyPr wrap="none" rtlCol="0">
            <a:spAutoFit/>
          </a:bodyPr>
          <a:lstStyle/>
          <a:p>
            <a:pPr algn="ctr"/>
            <a:r>
              <a:rPr lang="en-US" dirty="0" smtClean="0">
                <a:solidFill>
                  <a:srgbClr val="FFFFFF"/>
                </a:solidFill>
              </a:rPr>
              <a:t>P1</a:t>
            </a:r>
          </a:p>
          <a:p>
            <a:pPr algn="ctr"/>
            <a:r>
              <a:rPr lang="en-US" dirty="0" smtClean="0">
                <a:solidFill>
                  <a:srgbClr val="FFFFFF"/>
                </a:solidFill>
              </a:rPr>
              <a:t>B1/R1</a:t>
            </a:r>
            <a:endParaRPr lang="en-US" dirty="0">
              <a:solidFill>
                <a:srgbClr val="FFFFFF"/>
              </a:solidFill>
            </a:endParaRPr>
          </a:p>
        </p:txBody>
      </p:sp>
      <p:sp>
        <p:nvSpPr>
          <p:cNvPr id="7" name="TextBox 6"/>
          <p:cNvSpPr txBox="1"/>
          <p:nvPr/>
        </p:nvSpPr>
        <p:spPr>
          <a:xfrm>
            <a:off x="2998623" y="2309633"/>
            <a:ext cx="758704" cy="646331"/>
          </a:xfrm>
          <a:prstGeom prst="rect">
            <a:avLst/>
          </a:prstGeom>
          <a:solidFill>
            <a:srgbClr val="2E75B6"/>
          </a:solidFill>
        </p:spPr>
        <p:txBody>
          <a:bodyPr wrap="none" rtlCol="0">
            <a:spAutoFit/>
          </a:bodyPr>
          <a:lstStyle/>
          <a:p>
            <a:pPr algn="ctr"/>
            <a:r>
              <a:rPr lang="en-US" dirty="0" smtClean="0">
                <a:solidFill>
                  <a:srgbClr val="FFFFFF"/>
                </a:solidFill>
              </a:rPr>
              <a:t>P2</a:t>
            </a:r>
          </a:p>
          <a:p>
            <a:pPr algn="ctr"/>
            <a:r>
              <a:rPr lang="en-US" dirty="0" smtClean="0">
                <a:solidFill>
                  <a:srgbClr val="FFFFFF"/>
                </a:solidFill>
              </a:rPr>
              <a:t>B1/R2</a:t>
            </a:r>
            <a:endParaRPr lang="en-US" dirty="0">
              <a:solidFill>
                <a:srgbClr val="FFFFFF"/>
              </a:solidFill>
            </a:endParaRPr>
          </a:p>
        </p:txBody>
      </p:sp>
      <p:sp>
        <p:nvSpPr>
          <p:cNvPr id="30" name="Right Arrow 29"/>
          <p:cNvSpPr/>
          <p:nvPr/>
        </p:nvSpPr>
        <p:spPr>
          <a:xfrm>
            <a:off x="3534800" y="1851241"/>
            <a:ext cx="4927297" cy="32129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2708482" y="1759444"/>
            <a:ext cx="804277" cy="461665"/>
          </a:xfrm>
          <a:prstGeom prst="rect">
            <a:avLst/>
          </a:prstGeom>
          <a:noFill/>
        </p:spPr>
        <p:txBody>
          <a:bodyPr wrap="none" rtlCol="0">
            <a:spAutoFit/>
          </a:bodyPr>
          <a:lstStyle/>
          <a:p>
            <a:r>
              <a:rPr lang="en-US" sz="2400" dirty="0" smtClean="0"/>
              <a:t>Time</a:t>
            </a:r>
            <a:endParaRPr lang="en-US" sz="2400" dirty="0"/>
          </a:p>
        </p:txBody>
      </p:sp>
      <p:sp>
        <p:nvSpPr>
          <p:cNvPr id="32" name="TextBox 31"/>
          <p:cNvSpPr txBox="1"/>
          <p:nvPr/>
        </p:nvSpPr>
        <p:spPr>
          <a:xfrm>
            <a:off x="8905860" y="2555016"/>
            <a:ext cx="2454067" cy="461665"/>
          </a:xfrm>
          <a:prstGeom prst="rect">
            <a:avLst/>
          </a:prstGeom>
          <a:solidFill>
            <a:schemeClr val="accent1">
              <a:lumMod val="75000"/>
            </a:schemeClr>
          </a:solidFill>
        </p:spPr>
        <p:txBody>
          <a:bodyPr wrap="none" rtlCol="0">
            <a:spAutoFit/>
          </a:bodyPr>
          <a:lstStyle/>
          <a:p>
            <a:r>
              <a:rPr lang="en-US" sz="2400" dirty="0" smtClean="0">
                <a:solidFill>
                  <a:srgbClr val="FFFFFF"/>
                </a:solidFill>
              </a:rPr>
              <a:t>Demand Requests</a:t>
            </a:r>
            <a:endParaRPr lang="en-US" sz="2400" dirty="0">
              <a:solidFill>
                <a:srgbClr val="FFFFFF"/>
              </a:solidFill>
            </a:endParaRPr>
          </a:p>
        </p:txBody>
      </p:sp>
      <p:grpSp>
        <p:nvGrpSpPr>
          <p:cNvPr id="37" name="Group 36"/>
          <p:cNvGrpSpPr/>
          <p:nvPr/>
        </p:nvGrpSpPr>
        <p:grpSpPr>
          <a:xfrm>
            <a:off x="2187588" y="3088724"/>
            <a:ext cx="9158671" cy="1488401"/>
            <a:chOff x="2187588" y="3088724"/>
            <a:chExt cx="9158671" cy="1488401"/>
          </a:xfrm>
        </p:grpSpPr>
        <p:sp>
          <p:nvSpPr>
            <p:cNvPr id="8" name="TextBox 7"/>
            <p:cNvSpPr txBox="1"/>
            <p:nvPr/>
          </p:nvSpPr>
          <p:spPr>
            <a:xfrm>
              <a:off x="2187588" y="3089914"/>
              <a:ext cx="758704" cy="646331"/>
            </a:xfrm>
            <a:prstGeom prst="rect">
              <a:avLst/>
            </a:prstGeom>
            <a:solidFill>
              <a:schemeClr val="accent2"/>
            </a:solidFill>
          </p:spPr>
          <p:txBody>
            <a:bodyPr wrap="none" rtlCol="0">
              <a:spAutoFit/>
            </a:bodyPr>
            <a:lstStyle/>
            <a:p>
              <a:pPr algn="ctr"/>
              <a:r>
                <a:rPr lang="en-US" dirty="0" smtClean="0">
                  <a:solidFill>
                    <a:srgbClr val="FFFFFF"/>
                  </a:solidFill>
                </a:rPr>
                <a:t>P1</a:t>
              </a:r>
            </a:p>
            <a:p>
              <a:pPr algn="ctr"/>
              <a:r>
                <a:rPr lang="en-US" dirty="0" smtClean="0">
                  <a:solidFill>
                    <a:srgbClr val="FFFFFF"/>
                  </a:solidFill>
                </a:rPr>
                <a:t>B1/R1</a:t>
              </a:r>
              <a:endParaRPr lang="en-US" dirty="0">
                <a:solidFill>
                  <a:srgbClr val="FFFFFF"/>
                </a:solidFill>
              </a:endParaRPr>
            </a:p>
          </p:txBody>
        </p:sp>
        <p:sp>
          <p:nvSpPr>
            <p:cNvPr id="9" name="TextBox 8"/>
            <p:cNvSpPr txBox="1"/>
            <p:nvPr/>
          </p:nvSpPr>
          <p:spPr>
            <a:xfrm>
              <a:off x="4145643" y="3930794"/>
              <a:ext cx="758704" cy="646331"/>
            </a:xfrm>
            <a:prstGeom prst="rect">
              <a:avLst/>
            </a:prstGeom>
            <a:solidFill>
              <a:schemeClr val="accent2"/>
            </a:solidFill>
          </p:spPr>
          <p:txBody>
            <a:bodyPr wrap="none" rtlCol="0">
              <a:spAutoFit/>
            </a:bodyPr>
            <a:lstStyle/>
            <a:p>
              <a:pPr algn="ctr"/>
              <a:r>
                <a:rPr lang="en-US" dirty="0" smtClean="0">
                  <a:solidFill>
                    <a:srgbClr val="FFFFFF"/>
                  </a:solidFill>
                </a:rPr>
                <a:t>P2</a:t>
              </a:r>
            </a:p>
            <a:p>
              <a:pPr algn="ctr"/>
              <a:r>
                <a:rPr lang="en-US" dirty="0" smtClean="0">
                  <a:solidFill>
                    <a:srgbClr val="FFFFFF"/>
                  </a:solidFill>
                </a:rPr>
                <a:t>B1/R2</a:t>
              </a:r>
              <a:endParaRPr lang="en-US" dirty="0">
                <a:solidFill>
                  <a:srgbClr val="FFFFFF"/>
                </a:solidFill>
              </a:endParaRPr>
            </a:p>
          </p:txBody>
        </p:sp>
        <p:sp>
          <p:nvSpPr>
            <p:cNvPr id="10" name="TextBox 9"/>
            <p:cNvSpPr txBox="1"/>
            <p:nvPr/>
          </p:nvSpPr>
          <p:spPr>
            <a:xfrm>
              <a:off x="3074492" y="3089319"/>
              <a:ext cx="758704" cy="646331"/>
            </a:xfrm>
            <a:prstGeom prst="rect">
              <a:avLst/>
            </a:prstGeom>
            <a:solidFill>
              <a:schemeClr val="accent2"/>
            </a:solidFill>
          </p:spPr>
          <p:txBody>
            <a:bodyPr wrap="none" rtlCol="0">
              <a:spAutoFit/>
            </a:bodyPr>
            <a:lstStyle/>
            <a:p>
              <a:pPr algn="ctr"/>
              <a:r>
                <a:rPr lang="en-US" dirty="0" smtClean="0">
                  <a:solidFill>
                    <a:srgbClr val="FFFFFF"/>
                  </a:solidFill>
                </a:rPr>
                <a:t>P1</a:t>
              </a:r>
            </a:p>
            <a:p>
              <a:pPr algn="ctr"/>
              <a:r>
                <a:rPr lang="en-US" dirty="0" smtClean="0">
                  <a:solidFill>
                    <a:srgbClr val="FFFFFF"/>
                  </a:solidFill>
                </a:rPr>
                <a:t>B1/R1</a:t>
              </a:r>
              <a:endParaRPr lang="en-US" dirty="0">
                <a:solidFill>
                  <a:srgbClr val="FFFFFF"/>
                </a:solidFill>
              </a:endParaRPr>
            </a:p>
          </p:txBody>
        </p:sp>
        <p:sp>
          <p:nvSpPr>
            <p:cNvPr id="11" name="TextBox 10"/>
            <p:cNvSpPr txBox="1"/>
            <p:nvPr/>
          </p:nvSpPr>
          <p:spPr>
            <a:xfrm>
              <a:off x="5032547" y="3930199"/>
              <a:ext cx="758704" cy="646331"/>
            </a:xfrm>
            <a:prstGeom prst="rect">
              <a:avLst/>
            </a:prstGeom>
            <a:solidFill>
              <a:schemeClr val="accent2"/>
            </a:solidFill>
          </p:spPr>
          <p:txBody>
            <a:bodyPr wrap="none" rtlCol="0">
              <a:spAutoFit/>
            </a:bodyPr>
            <a:lstStyle/>
            <a:p>
              <a:pPr algn="ctr"/>
              <a:r>
                <a:rPr lang="en-US" dirty="0" smtClean="0">
                  <a:solidFill>
                    <a:srgbClr val="FFFFFF"/>
                  </a:solidFill>
                </a:rPr>
                <a:t>P2</a:t>
              </a:r>
            </a:p>
            <a:p>
              <a:pPr algn="ctr"/>
              <a:r>
                <a:rPr lang="en-US" dirty="0" smtClean="0">
                  <a:solidFill>
                    <a:srgbClr val="FFFFFF"/>
                  </a:solidFill>
                </a:rPr>
                <a:t>B1/R2</a:t>
              </a:r>
              <a:endParaRPr lang="en-US" dirty="0">
                <a:solidFill>
                  <a:srgbClr val="FFFFFF"/>
                </a:solidFill>
              </a:endParaRPr>
            </a:p>
          </p:txBody>
        </p:sp>
        <p:sp>
          <p:nvSpPr>
            <p:cNvPr id="12" name="TextBox 11"/>
            <p:cNvSpPr txBox="1"/>
            <p:nvPr/>
          </p:nvSpPr>
          <p:spPr>
            <a:xfrm>
              <a:off x="3916111" y="3104618"/>
              <a:ext cx="758704" cy="646331"/>
            </a:xfrm>
            <a:prstGeom prst="rect">
              <a:avLst/>
            </a:prstGeom>
            <a:solidFill>
              <a:schemeClr val="accent2"/>
            </a:solidFill>
          </p:spPr>
          <p:txBody>
            <a:bodyPr wrap="none" rtlCol="0">
              <a:spAutoFit/>
            </a:bodyPr>
            <a:lstStyle/>
            <a:p>
              <a:pPr algn="ctr"/>
              <a:r>
                <a:rPr lang="en-US" dirty="0" smtClean="0">
                  <a:solidFill>
                    <a:srgbClr val="FFFFFF"/>
                  </a:solidFill>
                </a:rPr>
                <a:t>P1</a:t>
              </a:r>
            </a:p>
            <a:p>
              <a:pPr algn="ctr"/>
              <a:r>
                <a:rPr lang="en-US" dirty="0" smtClean="0">
                  <a:solidFill>
                    <a:srgbClr val="FFFFFF"/>
                  </a:solidFill>
                </a:rPr>
                <a:t>B1/R1</a:t>
              </a:r>
              <a:endParaRPr lang="en-US" dirty="0">
                <a:solidFill>
                  <a:srgbClr val="FFFFFF"/>
                </a:solidFill>
              </a:endParaRPr>
            </a:p>
          </p:txBody>
        </p:sp>
        <p:sp>
          <p:nvSpPr>
            <p:cNvPr id="13" name="TextBox 12"/>
            <p:cNvSpPr txBox="1"/>
            <p:nvPr/>
          </p:nvSpPr>
          <p:spPr>
            <a:xfrm>
              <a:off x="4803015" y="3104023"/>
              <a:ext cx="758704" cy="646331"/>
            </a:xfrm>
            <a:prstGeom prst="rect">
              <a:avLst/>
            </a:prstGeom>
            <a:solidFill>
              <a:schemeClr val="accent2"/>
            </a:solidFill>
          </p:spPr>
          <p:txBody>
            <a:bodyPr wrap="none" rtlCol="0">
              <a:spAutoFit/>
            </a:bodyPr>
            <a:lstStyle/>
            <a:p>
              <a:pPr algn="ctr"/>
              <a:r>
                <a:rPr lang="en-US" dirty="0" smtClean="0">
                  <a:solidFill>
                    <a:srgbClr val="FFFFFF"/>
                  </a:solidFill>
                </a:rPr>
                <a:t>P1</a:t>
              </a:r>
            </a:p>
            <a:p>
              <a:pPr algn="ctr"/>
              <a:r>
                <a:rPr lang="en-US" dirty="0" smtClean="0">
                  <a:solidFill>
                    <a:srgbClr val="FFFFFF"/>
                  </a:solidFill>
                </a:rPr>
                <a:t>B1/R1</a:t>
              </a:r>
              <a:endParaRPr lang="en-US" dirty="0">
                <a:solidFill>
                  <a:srgbClr val="FFFFFF"/>
                </a:solidFill>
              </a:endParaRPr>
            </a:p>
          </p:txBody>
        </p:sp>
        <p:sp>
          <p:nvSpPr>
            <p:cNvPr id="14" name="TextBox 13"/>
            <p:cNvSpPr txBox="1"/>
            <p:nvPr/>
          </p:nvSpPr>
          <p:spPr>
            <a:xfrm>
              <a:off x="5675860" y="3089319"/>
              <a:ext cx="758704" cy="646331"/>
            </a:xfrm>
            <a:prstGeom prst="rect">
              <a:avLst/>
            </a:prstGeom>
            <a:solidFill>
              <a:schemeClr val="accent2"/>
            </a:solidFill>
          </p:spPr>
          <p:txBody>
            <a:bodyPr wrap="none" rtlCol="0">
              <a:spAutoFit/>
            </a:bodyPr>
            <a:lstStyle/>
            <a:p>
              <a:pPr algn="ctr"/>
              <a:r>
                <a:rPr lang="en-US" dirty="0" smtClean="0">
                  <a:solidFill>
                    <a:srgbClr val="FFFFFF"/>
                  </a:solidFill>
                </a:rPr>
                <a:t>P1</a:t>
              </a:r>
            </a:p>
            <a:p>
              <a:pPr algn="ctr"/>
              <a:r>
                <a:rPr lang="en-US" dirty="0" smtClean="0">
                  <a:solidFill>
                    <a:srgbClr val="FFFFFF"/>
                  </a:solidFill>
                </a:rPr>
                <a:t>B1/R1</a:t>
              </a:r>
              <a:endParaRPr lang="en-US" dirty="0">
                <a:solidFill>
                  <a:srgbClr val="FFFFFF"/>
                </a:solidFill>
              </a:endParaRPr>
            </a:p>
          </p:txBody>
        </p:sp>
        <p:sp>
          <p:nvSpPr>
            <p:cNvPr id="15" name="TextBox 14"/>
            <p:cNvSpPr txBox="1"/>
            <p:nvPr/>
          </p:nvSpPr>
          <p:spPr>
            <a:xfrm>
              <a:off x="6562764" y="3088724"/>
              <a:ext cx="758704" cy="646331"/>
            </a:xfrm>
            <a:prstGeom prst="rect">
              <a:avLst/>
            </a:prstGeom>
            <a:solidFill>
              <a:schemeClr val="accent2"/>
            </a:solidFill>
          </p:spPr>
          <p:txBody>
            <a:bodyPr wrap="none" rtlCol="0">
              <a:spAutoFit/>
            </a:bodyPr>
            <a:lstStyle/>
            <a:p>
              <a:pPr algn="ctr"/>
              <a:r>
                <a:rPr lang="en-US" dirty="0" smtClean="0">
                  <a:solidFill>
                    <a:srgbClr val="FFFFFF"/>
                  </a:solidFill>
                </a:rPr>
                <a:t>P1</a:t>
              </a:r>
            </a:p>
            <a:p>
              <a:pPr algn="ctr"/>
              <a:r>
                <a:rPr lang="en-US" dirty="0" smtClean="0">
                  <a:solidFill>
                    <a:srgbClr val="FFFFFF"/>
                  </a:solidFill>
                </a:rPr>
                <a:t>B1/R1</a:t>
              </a:r>
              <a:endParaRPr lang="en-US" dirty="0">
                <a:solidFill>
                  <a:srgbClr val="FFFFFF"/>
                </a:solidFill>
              </a:endParaRPr>
            </a:p>
          </p:txBody>
        </p:sp>
        <p:sp>
          <p:nvSpPr>
            <p:cNvPr id="16" name="TextBox 15"/>
            <p:cNvSpPr txBox="1"/>
            <p:nvPr/>
          </p:nvSpPr>
          <p:spPr>
            <a:xfrm>
              <a:off x="7404383" y="3104023"/>
              <a:ext cx="758704" cy="646331"/>
            </a:xfrm>
            <a:prstGeom prst="rect">
              <a:avLst/>
            </a:prstGeom>
            <a:solidFill>
              <a:schemeClr val="accent2"/>
            </a:solidFill>
          </p:spPr>
          <p:txBody>
            <a:bodyPr wrap="none" rtlCol="0">
              <a:spAutoFit/>
            </a:bodyPr>
            <a:lstStyle/>
            <a:p>
              <a:pPr algn="ctr"/>
              <a:r>
                <a:rPr lang="en-US" dirty="0" smtClean="0">
                  <a:solidFill>
                    <a:srgbClr val="FFFFFF"/>
                  </a:solidFill>
                </a:rPr>
                <a:t>P1</a:t>
              </a:r>
            </a:p>
            <a:p>
              <a:pPr algn="ctr"/>
              <a:r>
                <a:rPr lang="en-US" dirty="0" smtClean="0">
                  <a:solidFill>
                    <a:srgbClr val="FFFFFF"/>
                  </a:solidFill>
                </a:rPr>
                <a:t>B1/R1</a:t>
              </a:r>
              <a:endParaRPr lang="en-US" dirty="0">
                <a:solidFill>
                  <a:srgbClr val="FFFFFF"/>
                </a:solidFill>
              </a:endParaRPr>
            </a:p>
          </p:txBody>
        </p:sp>
        <p:sp>
          <p:nvSpPr>
            <p:cNvPr id="33" name="TextBox 32"/>
            <p:cNvSpPr txBox="1"/>
            <p:nvPr/>
          </p:nvSpPr>
          <p:spPr>
            <a:xfrm>
              <a:off x="8889937" y="3640673"/>
              <a:ext cx="2456322" cy="461665"/>
            </a:xfrm>
            <a:prstGeom prst="rect">
              <a:avLst/>
            </a:prstGeom>
            <a:solidFill>
              <a:schemeClr val="accent2"/>
            </a:solidFill>
          </p:spPr>
          <p:txBody>
            <a:bodyPr wrap="none" rtlCol="0">
              <a:spAutoFit/>
            </a:bodyPr>
            <a:lstStyle/>
            <a:p>
              <a:r>
                <a:rPr lang="en-US" sz="2400" dirty="0" err="1" smtClean="0">
                  <a:solidFill>
                    <a:srgbClr val="FFFFFF"/>
                  </a:solidFill>
                </a:rPr>
                <a:t>Prefetch</a:t>
              </a:r>
              <a:r>
                <a:rPr lang="en-US" sz="2400" dirty="0" smtClean="0">
                  <a:solidFill>
                    <a:srgbClr val="FFFFFF"/>
                  </a:solidFill>
                </a:rPr>
                <a:t> Requests</a:t>
              </a:r>
              <a:endParaRPr lang="en-US" sz="2400" dirty="0">
                <a:solidFill>
                  <a:srgbClr val="FFFFFF"/>
                </a:solidFill>
              </a:endParaRPr>
            </a:p>
          </p:txBody>
        </p:sp>
      </p:grpSp>
      <p:grpSp>
        <p:nvGrpSpPr>
          <p:cNvPr id="36" name="Group 35"/>
          <p:cNvGrpSpPr/>
          <p:nvPr/>
        </p:nvGrpSpPr>
        <p:grpSpPr>
          <a:xfrm>
            <a:off x="872223" y="4651047"/>
            <a:ext cx="10374868" cy="1471432"/>
            <a:chOff x="872223" y="4651047"/>
            <a:chExt cx="10374868" cy="1471432"/>
          </a:xfrm>
        </p:grpSpPr>
        <p:sp>
          <p:nvSpPr>
            <p:cNvPr id="18" name="TextBox 17"/>
            <p:cNvSpPr txBox="1"/>
            <p:nvPr/>
          </p:nvSpPr>
          <p:spPr>
            <a:xfrm>
              <a:off x="2186966" y="4879354"/>
              <a:ext cx="758704" cy="646331"/>
            </a:xfrm>
            <a:prstGeom prst="rect">
              <a:avLst/>
            </a:prstGeom>
            <a:solidFill>
              <a:schemeClr val="accent2"/>
            </a:solidFill>
          </p:spPr>
          <p:txBody>
            <a:bodyPr wrap="none" rtlCol="0">
              <a:spAutoFit/>
            </a:bodyPr>
            <a:lstStyle/>
            <a:p>
              <a:pPr algn="ctr"/>
              <a:r>
                <a:rPr lang="en-US" dirty="0" smtClean="0">
                  <a:solidFill>
                    <a:srgbClr val="FFFFFF"/>
                  </a:solidFill>
                </a:rPr>
                <a:t>P1</a:t>
              </a:r>
            </a:p>
            <a:p>
              <a:pPr algn="ctr"/>
              <a:r>
                <a:rPr lang="en-US" dirty="0" smtClean="0">
                  <a:solidFill>
                    <a:srgbClr val="FFFFFF"/>
                  </a:solidFill>
                </a:rPr>
                <a:t>B1/R1</a:t>
              </a:r>
              <a:endParaRPr lang="en-US" dirty="0">
                <a:solidFill>
                  <a:srgbClr val="FFFFFF"/>
                </a:solidFill>
              </a:endParaRPr>
            </a:p>
          </p:txBody>
        </p:sp>
        <p:sp>
          <p:nvSpPr>
            <p:cNvPr id="19" name="TextBox 18"/>
            <p:cNvSpPr txBox="1"/>
            <p:nvPr/>
          </p:nvSpPr>
          <p:spPr>
            <a:xfrm>
              <a:off x="3073870" y="4878759"/>
              <a:ext cx="758704" cy="646331"/>
            </a:xfrm>
            <a:prstGeom prst="rect">
              <a:avLst/>
            </a:prstGeom>
            <a:solidFill>
              <a:schemeClr val="accent2"/>
            </a:solidFill>
          </p:spPr>
          <p:txBody>
            <a:bodyPr wrap="none" rtlCol="0">
              <a:spAutoFit/>
            </a:bodyPr>
            <a:lstStyle/>
            <a:p>
              <a:pPr algn="ctr"/>
              <a:r>
                <a:rPr lang="en-US" dirty="0" smtClean="0">
                  <a:solidFill>
                    <a:srgbClr val="FFFFFF"/>
                  </a:solidFill>
                </a:rPr>
                <a:t>P1</a:t>
              </a:r>
            </a:p>
            <a:p>
              <a:pPr algn="ctr"/>
              <a:r>
                <a:rPr lang="en-US" dirty="0" smtClean="0">
                  <a:solidFill>
                    <a:srgbClr val="FFFFFF"/>
                  </a:solidFill>
                </a:rPr>
                <a:t>B1/R1</a:t>
              </a:r>
              <a:endParaRPr lang="en-US" dirty="0">
                <a:solidFill>
                  <a:srgbClr val="FFFFFF"/>
                </a:solidFill>
              </a:endParaRPr>
            </a:p>
          </p:txBody>
        </p:sp>
        <p:sp>
          <p:nvSpPr>
            <p:cNvPr id="20" name="TextBox 19"/>
            <p:cNvSpPr txBox="1"/>
            <p:nvPr/>
          </p:nvSpPr>
          <p:spPr>
            <a:xfrm>
              <a:off x="3915489" y="4894058"/>
              <a:ext cx="758704" cy="646331"/>
            </a:xfrm>
            <a:prstGeom prst="rect">
              <a:avLst/>
            </a:prstGeom>
            <a:solidFill>
              <a:schemeClr val="accent2"/>
            </a:solidFill>
          </p:spPr>
          <p:txBody>
            <a:bodyPr wrap="none" rtlCol="0">
              <a:spAutoFit/>
            </a:bodyPr>
            <a:lstStyle/>
            <a:p>
              <a:pPr algn="ctr"/>
              <a:r>
                <a:rPr lang="en-US" dirty="0" smtClean="0">
                  <a:solidFill>
                    <a:srgbClr val="FFFFFF"/>
                  </a:solidFill>
                </a:rPr>
                <a:t>P1</a:t>
              </a:r>
            </a:p>
            <a:p>
              <a:pPr algn="ctr"/>
              <a:r>
                <a:rPr lang="en-US" dirty="0" smtClean="0">
                  <a:solidFill>
                    <a:srgbClr val="FFFFFF"/>
                  </a:solidFill>
                </a:rPr>
                <a:t>B1/R1</a:t>
              </a:r>
              <a:endParaRPr lang="en-US" dirty="0">
                <a:solidFill>
                  <a:srgbClr val="FFFFFF"/>
                </a:solidFill>
              </a:endParaRPr>
            </a:p>
          </p:txBody>
        </p:sp>
        <p:sp>
          <p:nvSpPr>
            <p:cNvPr id="21" name="TextBox 20"/>
            <p:cNvSpPr txBox="1"/>
            <p:nvPr/>
          </p:nvSpPr>
          <p:spPr>
            <a:xfrm>
              <a:off x="4802393" y="4893463"/>
              <a:ext cx="758704" cy="646331"/>
            </a:xfrm>
            <a:prstGeom prst="rect">
              <a:avLst/>
            </a:prstGeom>
            <a:solidFill>
              <a:schemeClr val="accent2"/>
            </a:solidFill>
          </p:spPr>
          <p:txBody>
            <a:bodyPr wrap="none" rtlCol="0">
              <a:spAutoFit/>
            </a:bodyPr>
            <a:lstStyle/>
            <a:p>
              <a:pPr algn="ctr"/>
              <a:r>
                <a:rPr lang="en-US" dirty="0" smtClean="0">
                  <a:solidFill>
                    <a:srgbClr val="FFFFFF"/>
                  </a:solidFill>
                </a:rPr>
                <a:t>P1</a:t>
              </a:r>
            </a:p>
            <a:p>
              <a:pPr algn="ctr"/>
              <a:r>
                <a:rPr lang="en-US" dirty="0" smtClean="0">
                  <a:solidFill>
                    <a:srgbClr val="FFFFFF"/>
                  </a:solidFill>
                </a:rPr>
                <a:t>B1/R1</a:t>
              </a:r>
              <a:endParaRPr lang="en-US" dirty="0">
                <a:solidFill>
                  <a:srgbClr val="FFFFFF"/>
                </a:solidFill>
              </a:endParaRPr>
            </a:p>
          </p:txBody>
        </p:sp>
        <p:sp>
          <p:nvSpPr>
            <p:cNvPr id="22" name="TextBox 21"/>
            <p:cNvSpPr txBox="1"/>
            <p:nvPr/>
          </p:nvSpPr>
          <p:spPr>
            <a:xfrm>
              <a:off x="5675238" y="4878759"/>
              <a:ext cx="758704" cy="646331"/>
            </a:xfrm>
            <a:prstGeom prst="rect">
              <a:avLst/>
            </a:prstGeom>
            <a:solidFill>
              <a:schemeClr val="accent2"/>
            </a:solidFill>
          </p:spPr>
          <p:txBody>
            <a:bodyPr wrap="none" rtlCol="0">
              <a:spAutoFit/>
            </a:bodyPr>
            <a:lstStyle/>
            <a:p>
              <a:pPr algn="ctr"/>
              <a:r>
                <a:rPr lang="en-US" dirty="0" smtClean="0">
                  <a:solidFill>
                    <a:srgbClr val="FFFFFF"/>
                  </a:solidFill>
                </a:rPr>
                <a:t>P1</a:t>
              </a:r>
            </a:p>
            <a:p>
              <a:pPr algn="ctr"/>
              <a:r>
                <a:rPr lang="en-US" dirty="0" smtClean="0">
                  <a:solidFill>
                    <a:srgbClr val="FFFFFF"/>
                  </a:solidFill>
                </a:rPr>
                <a:t>B1/R1</a:t>
              </a:r>
              <a:endParaRPr lang="en-US" dirty="0">
                <a:solidFill>
                  <a:srgbClr val="FFFFFF"/>
                </a:solidFill>
              </a:endParaRPr>
            </a:p>
          </p:txBody>
        </p:sp>
        <p:sp>
          <p:nvSpPr>
            <p:cNvPr id="23" name="TextBox 22"/>
            <p:cNvSpPr txBox="1"/>
            <p:nvPr/>
          </p:nvSpPr>
          <p:spPr>
            <a:xfrm>
              <a:off x="6562142" y="4878164"/>
              <a:ext cx="758704" cy="646331"/>
            </a:xfrm>
            <a:prstGeom prst="rect">
              <a:avLst/>
            </a:prstGeom>
            <a:solidFill>
              <a:schemeClr val="accent2"/>
            </a:solidFill>
          </p:spPr>
          <p:txBody>
            <a:bodyPr wrap="none" rtlCol="0">
              <a:spAutoFit/>
            </a:bodyPr>
            <a:lstStyle/>
            <a:p>
              <a:pPr algn="ctr"/>
              <a:r>
                <a:rPr lang="en-US" dirty="0" smtClean="0">
                  <a:solidFill>
                    <a:srgbClr val="FFFFFF"/>
                  </a:solidFill>
                </a:rPr>
                <a:t>P1</a:t>
              </a:r>
            </a:p>
            <a:p>
              <a:pPr algn="ctr"/>
              <a:r>
                <a:rPr lang="en-US" dirty="0" smtClean="0">
                  <a:solidFill>
                    <a:srgbClr val="FFFFFF"/>
                  </a:solidFill>
                </a:rPr>
                <a:t>B1/R1</a:t>
              </a:r>
              <a:endParaRPr lang="en-US" dirty="0">
                <a:solidFill>
                  <a:srgbClr val="FFFFFF"/>
                </a:solidFill>
              </a:endParaRPr>
            </a:p>
          </p:txBody>
        </p:sp>
        <p:sp>
          <p:nvSpPr>
            <p:cNvPr id="24" name="TextBox 23"/>
            <p:cNvSpPr txBox="1"/>
            <p:nvPr/>
          </p:nvSpPr>
          <p:spPr>
            <a:xfrm>
              <a:off x="7403761" y="4893463"/>
              <a:ext cx="758704" cy="646331"/>
            </a:xfrm>
            <a:prstGeom prst="rect">
              <a:avLst/>
            </a:prstGeom>
            <a:solidFill>
              <a:schemeClr val="accent2"/>
            </a:solidFill>
          </p:spPr>
          <p:txBody>
            <a:bodyPr wrap="none" rtlCol="0">
              <a:spAutoFit/>
            </a:bodyPr>
            <a:lstStyle/>
            <a:p>
              <a:pPr algn="ctr"/>
              <a:r>
                <a:rPr lang="en-US" dirty="0" smtClean="0">
                  <a:solidFill>
                    <a:srgbClr val="FFFFFF"/>
                  </a:solidFill>
                </a:rPr>
                <a:t>P1</a:t>
              </a:r>
            </a:p>
            <a:p>
              <a:pPr algn="ctr"/>
              <a:r>
                <a:rPr lang="en-US" dirty="0" smtClean="0">
                  <a:solidFill>
                    <a:srgbClr val="FFFFFF"/>
                  </a:solidFill>
                </a:rPr>
                <a:t>B1/R1</a:t>
              </a:r>
              <a:endParaRPr lang="en-US" dirty="0">
                <a:solidFill>
                  <a:srgbClr val="FFFFFF"/>
                </a:solidFill>
              </a:endParaRPr>
            </a:p>
          </p:txBody>
        </p:sp>
        <p:sp>
          <p:nvSpPr>
            <p:cNvPr id="26" name="TextBox 25"/>
            <p:cNvSpPr txBox="1"/>
            <p:nvPr/>
          </p:nvSpPr>
          <p:spPr>
            <a:xfrm>
              <a:off x="1238854" y="4879942"/>
              <a:ext cx="758704" cy="646331"/>
            </a:xfrm>
            <a:prstGeom prst="rect">
              <a:avLst/>
            </a:prstGeom>
            <a:solidFill>
              <a:srgbClr val="2E75B6"/>
            </a:solidFill>
          </p:spPr>
          <p:txBody>
            <a:bodyPr wrap="none" rtlCol="0">
              <a:spAutoFit/>
            </a:bodyPr>
            <a:lstStyle/>
            <a:p>
              <a:pPr algn="ctr"/>
              <a:r>
                <a:rPr lang="en-US" dirty="0" smtClean="0">
                  <a:solidFill>
                    <a:srgbClr val="FFFFFF"/>
                  </a:solidFill>
                </a:rPr>
                <a:t>P1</a:t>
              </a:r>
            </a:p>
            <a:p>
              <a:pPr algn="ctr"/>
              <a:r>
                <a:rPr lang="en-US" dirty="0" smtClean="0">
                  <a:solidFill>
                    <a:srgbClr val="FFFFFF"/>
                  </a:solidFill>
                </a:rPr>
                <a:t>B1/R1</a:t>
              </a:r>
              <a:endParaRPr lang="en-US" dirty="0">
                <a:solidFill>
                  <a:srgbClr val="FFFFFF"/>
                </a:solidFill>
              </a:endParaRPr>
            </a:p>
          </p:txBody>
        </p:sp>
        <p:sp>
          <p:nvSpPr>
            <p:cNvPr id="27" name="TextBox 26"/>
            <p:cNvSpPr txBox="1"/>
            <p:nvPr/>
          </p:nvSpPr>
          <p:spPr>
            <a:xfrm>
              <a:off x="8307852" y="4894647"/>
              <a:ext cx="758704" cy="646331"/>
            </a:xfrm>
            <a:prstGeom prst="rect">
              <a:avLst/>
            </a:prstGeom>
            <a:solidFill>
              <a:srgbClr val="2E75B6"/>
            </a:solidFill>
          </p:spPr>
          <p:txBody>
            <a:bodyPr wrap="none" rtlCol="0">
              <a:spAutoFit/>
            </a:bodyPr>
            <a:lstStyle/>
            <a:p>
              <a:pPr algn="ctr"/>
              <a:r>
                <a:rPr lang="en-US" dirty="0" smtClean="0">
                  <a:solidFill>
                    <a:srgbClr val="FFFFFF"/>
                  </a:solidFill>
                </a:rPr>
                <a:t>P2</a:t>
              </a:r>
            </a:p>
            <a:p>
              <a:pPr algn="ctr"/>
              <a:r>
                <a:rPr lang="en-US" dirty="0" smtClean="0">
                  <a:solidFill>
                    <a:srgbClr val="FFFFFF"/>
                  </a:solidFill>
                </a:rPr>
                <a:t>B1/R2</a:t>
              </a:r>
              <a:endParaRPr lang="en-US" dirty="0">
                <a:solidFill>
                  <a:srgbClr val="FFFFFF"/>
                </a:solidFill>
              </a:endParaRPr>
            </a:p>
          </p:txBody>
        </p:sp>
        <p:sp>
          <p:nvSpPr>
            <p:cNvPr id="28" name="TextBox 27"/>
            <p:cNvSpPr txBox="1"/>
            <p:nvPr/>
          </p:nvSpPr>
          <p:spPr>
            <a:xfrm>
              <a:off x="9194735" y="4894062"/>
              <a:ext cx="758704" cy="646331"/>
            </a:xfrm>
            <a:prstGeom prst="rect">
              <a:avLst/>
            </a:prstGeom>
            <a:solidFill>
              <a:schemeClr val="accent2"/>
            </a:solidFill>
          </p:spPr>
          <p:txBody>
            <a:bodyPr wrap="none" rtlCol="0">
              <a:spAutoFit/>
            </a:bodyPr>
            <a:lstStyle/>
            <a:p>
              <a:pPr algn="ctr"/>
              <a:r>
                <a:rPr lang="en-US" dirty="0" smtClean="0">
                  <a:solidFill>
                    <a:srgbClr val="FFFFFF"/>
                  </a:solidFill>
                </a:rPr>
                <a:t>P2</a:t>
              </a:r>
            </a:p>
            <a:p>
              <a:pPr algn="ctr"/>
              <a:r>
                <a:rPr lang="en-US" dirty="0" smtClean="0">
                  <a:solidFill>
                    <a:srgbClr val="FFFFFF"/>
                  </a:solidFill>
                </a:rPr>
                <a:t>B1/R2</a:t>
              </a:r>
              <a:endParaRPr lang="en-US" dirty="0">
                <a:solidFill>
                  <a:srgbClr val="FFFFFF"/>
                </a:solidFill>
              </a:endParaRPr>
            </a:p>
          </p:txBody>
        </p:sp>
        <p:sp>
          <p:nvSpPr>
            <p:cNvPr id="29" name="TextBox 28"/>
            <p:cNvSpPr txBox="1"/>
            <p:nvPr/>
          </p:nvSpPr>
          <p:spPr>
            <a:xfrm>
              <a:off x="10081639" y="4893467"/>
              <a:ext cx="758704" cy="646331"/>
            </a:xfrm>
            <a:prstGeom prst="rect">
              <a:avLst/>
            </a:prstGeom>
            <a:solidFill>
              <a:schemeClr val="accent2"/>
            </a:solidFill>
          </p:spPr>
          <p:txBody>
            <a:bodyPr wrap="none" rtlCol="0">
              <a:spAutoFit/>
            </a:bodyPr>
            <a:lstStyle/>
            <a:p>
              <a:pPr algn="ctr"/>
              <a:r>
                <a:rPr lang="en-US" dirty="0" smtClean="0">
                  <a:solidFill>
                    <a:srgbClr val="FFFFFF"/>
                  </a:solidFill>
                </a:rPr>
                <a:t>P2</a:t>
              </a:r>
            </a:p>
            <a:p>
              <a:pPr algn="ctr"/>
              <a:r>
                <a:rPr lang="en-US" dirty="0" smtClean="0">
                  <a:solidFill>
                    <a:srgbClr val="FFFFFF"/>
                  </a:solidFill>
                </a:rPr>
                <a:t>B1/R2</a:t>
              </a:r>
              <a:endParaRPr lang="en-US" dirty="0">
                <a:solidFill>
                  <a:srgbClr val="FFFFFF"/>
                </a:solidFill>
              </a:endParaRPr>
            </a:p>
          </p:txBody>
        </p:sp>
        <p:sp>
          <p:nvSpPr>
            <p:cNvPr id="34" name="TextBox 33"/>
            <p:cNvSpPr txBox="1"/>
            <p:nvPr/>
          </p:nvSpPr>
          <p:spPr>
            <a:xfrm>
              <a:off x="3534813" y="5660814"/>
              <a:ext cx="5048979" cy="461665"/>
            </a:xfrm>
            <a:prstGeom prst="rect">
              <a:avLst/>
            </a:prstGeom>
            <a:noFill/>
          </p:spPr>
          <p:txBody>
            <a:bodyPr wrap="none" rtlCol="0">
              <a:spAutoFit/>
            </a:bodyPr>
            <a:lstStyle/>
            <a:p>
              <a:r>
                <a:rPr lang="en-US" sz="2400" dirty="0" smtClean="0"/>
                <a:t>Service Order With FR-FCFS Scheduling</a:t>
              </a:r>
              <a:endParaRPr lang="en-US" sz="2400" dirty="0"/>
            </a:p>
          </p:txBody>
        </p:sp>
        <p:sp>
          <p:nvSpPr>
            <p:cNvPr id="35" name="Rectangle 34"/>
            <p:cNvSpPr/>
            <p:nvPr/>
          </p:nvSpPr>
          <p:spPr>
            <a:xfrm>
              <a:off x="872223" y="4651047"/>
              <a:ext cx="10374868" cy="1453453"/>
            </a:xfrm>
            <a:prstGeom prst="rect">
              <a:avLst/>
            </a:prstGeom>
            <a:noFill/>
            <a:ln w="38100" cmpd="sng">
              <a:solidFill>
                <a:schemeClr val="accent5">
                  <a:lumMod val="50000"/>
                </a:schemeClr>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143603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Prefetchers</a:t>
            </a:r>
            <a:endParaRPr lang="en-US" dirty="0"/>
          </a:p>
        </p:txBody>
      </p:sp>
      <p:sp>
        <p:nvSpPr>
          <p:cNvPr id="3" name="Content Placeholder 2"/>
          <p:cNvSpPr>
            <a:spLocks noGrp="1"/>
          </p:cNvSpPr>
          <p:nvPr>
            <p:ph idx="1"/>
          </p:nvPr>
        </p:nvSpPr>
        <p:spPr/>
        <p:txBody>
          <a:bodyPr/>
          <a:lstStyle/>
          <a:p>
            <a:r>
              <a:rPr lang="en-US" dirty="0" smtClean="0"/>
              <a:t>Confirmation Based </a:t>
            </a:r>
            <a:r>
              <a:rPr lang="en-US" dirty="0" err="1" smtClean="0"/>
              <a:t>Prefetchers</a:t>
            </a:r>
            <a:endParaRPr lang="en-US" dirty="0" smtClean="0"/>
          </a:p>
          <a:p>
            <a:pPr lvl="1"/>
            <a:r>
              <a:rPr lang="en-US" dirty="0" smtClean="0"/>
              <a:t>Issue predictions after a few </a:t>
            </a:r>
            <a:r>
              <a:rPr lang="en-US" dirty="0" smtClean="0"/>
              <a:t>deltas</a:t>
            </a:r>
            <a:endParaRPr lang="en-US" dirty="0" smtClean="0"/>
          </a:p>
          <a:p>
            <a:pPr lvl="1"/>
            <a:r>
              <a:rPr lang="en-US" dirty="0" smtClean="0"/>
              <a:t>High </a:t>
            </a:r>
            <a:r>
              <a:rPr lang="en-US" dirty="0" smtClean="0"/>
              <a:t>Accuracy</a:t>
            </a:r>
          </a:p>
          <a:p>
            <a:pPr lvl="1"/>
            <a:r>
              <a:rPr lang="en-US" dirty="0" smtClean="0"/>
              <a:t>Short Streams Lose out</a:t>
            </a:r>
            <a:endParaRPr lang="en-US" dirty="0" smtClean="0"/>
          </a:p>
          <a:p>
            <a:r>
              <a:rPr lang="en-US" dirty="0" smtClean="0"/>
              <a:t>Immediate </a:t>
            </a:r>
            <a:r>
              <a:rPr lang="en-US" dirty="0" err="1" smtClean="0"/>
              <a:t>Prefetchers</a:t>
            </a:r>
            <a:endParaRPr lang="en-US" dirty="0" smtClean="0"/>
          </a:p>
          <a:p>
            <a:pPr lvl="1"/>
            <a:r>
              <a:rPr lang="en-US" dirty="0" smtClean="0"/>
              <a:t>Aggressive</a:t>
            </a:r>
          </a:p>
          <a:p>
            <a:pPr lvl="1"/>
            <a:r>
              <a:rPr lang="en-US" dirty="0" smtClean="0"/>
              <a:t>Low </a:t>
            </a:r>
            <a:r>
              <a:rPr lang="en-US" dirty="0" smtClean="0"/>
              <a:t>Accuracy</a:t>
            </a:r>
          </a:p>
          <a:p>
            <a:pPr lvl="1"/>
            <a:r>
              <a:rPr lang="en-US" dirty="0" smtClean="0"/>
              <a:t>Waste precious DRAM bandwidth and cache capacity</a:t>
            </a:r>
            <a:endParaRPr lang="en-US" dirty="0" smtClean="0"/>
          </a:p>
        </p:txBody>
      </p:sp>
      <p:sp>
        <p:nvSpPr>
          <p:cNvPr id="4" name="Footer Placeholder 3"/>
          <p:cNvSpPr>
            <a:spLocks noGrp="1"/>
          </p:cNvSpPr>
          <p:nvPr>
            <p:ph type="ftr" sz="quarter" idx="11"/>
          </p:nvPr>
        </p:nvSpPr>
        <p:spPr/>
        <p:txBody>
          <a:bodyPr/>
          <a:lstStyle/>
          <a:p>
            <a:r>
              <a:rPr lang="en-US" smtClean="0"/>
              <a:t>Variable Length Delta Prefetcher</a:t>
            </a:r>
            <a:endParaRPr lang="en-US"/>
          </a:p>
        </p:txBody>
      </p:sp>
      <p:sp>
        <p:nvSpPr>
          <p:cNvPr id="5" name="Slide Number Placeholder 4"/>
          <p:cNvSpPr>
            <a:spLocks noGrp="1"/>
          </p:cNvSpPr>
          <p:nvPr>
            <p:ph type="sldNum" sz="quarter" idx="12"/>
          </p:nvPr>
        </p:nvSpPr>
        <p:spPr/>
        <p:txBody>
          <a:bodyPr/>
          <a:lstStyle/>
          <a:p>
            <a:fld id="{4D60A2E4-B75E-4839-B6CF-1C984650DF5E}" type="slidenum">
              <a:rPr lang="en-US" smtClean="0"/>
              <a:t>2</a:t>
            </a:fld>
            <a:endParaRPr lang="en-US"/>
          </a:p>
        </p:txBody>
      </p:sp>
    </p:spTree>
    <p:extLst>
      <p:ext uri="{BB962C8B-B14F-4D97-AF65-F5344CB8AC3E}">
        <p14:creationId xmlns:p14="http://schemas.microsoft.com/office/powerpoint/2010/main" val="293536092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Rectangle 97"/>
          <p:cNvSpPr/>
          <p:nvPr/>
        </p:nvSpPr>
        <p:spPr>
          <a:xfrm>
            <a:off x="235233" y="1335419"/>
            <a:ext cx="7766215" cy="3565502"/>
          </a:xfrm>
          <a:prstGeom prst="rect">
            <a:avLst/>
          </a:prstGeom>
          <a:solidFill>
            <a:schemeClr val="bg1"/>
          </a:solidFill>
          <a:ln w="38100">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8459624" y="1335419"/>
            <a:ext cx="3559144" cy="3565502"/>
          </a:xfrm>
          <a:prstGeom prst="rect">
            <a:avLst/>
          </a:prstGeom>
          <a:solidFill>
            <a:schemeClr val="bg1"/>
          </a:solidFill>
          <a:ln w="38100">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ooter Placeholder 58"/>
          <p:cNvSpPr>
            <a:spLocks noGrp="1"/>
          </p:cNvSpPr>
          <p:nvPr>
            <p:ph type="ftr" sz="quarter" idx="11"/>
          </p:nvPr>
        </p:nvSpPr>
        <p:spPr/>
        <p:txBody>
          <a:bodyPr/>
          <a:lstStyle/>
          <a:p>
            <a:r>
              <a:rPr lang="en-US" smtClean="0"/>
              <a:t>Variable Length Delta Prefetcher</a:t>
            </a:r>
            <a:endParaRPr lang="en-US"/>
          </a:p>
        </p:txBody>
      </p:sp>
      <p:sp>
        <p:nvSpPr>
          <p:cNvPr id="60" name="Slide Number Placeholder 59"/>
          <p:cNvSpPr>
            <a:spLocks noGrp="1"/>
          </p:cNvSpPr>
          <p:nvPr>
            <p:ph type="sldNum" sz="quarter" idx="12"/>
          </p:nvPr>
        </p:nvSpPr>
        <p:spPr/>
        <p:txBody>
          <a:bodyPr/>
          <a:lstStyle/>
          <a:p>
            <a:fld id="{4D60A2E4-B75E-4839-B6CF-1C984650DF5E}" type="slidenum">
              <a:rPr lang="en-US" smtClean="0"/>
              <a:t>20</a:t>
            </a:fld>
            <a:endParaRPr lang="en-US"/>
          </a:p>
        </p:txBody>
      </p:sp>
      <p:sp>
        <p:nvSpPr>
          <p:cNvPr id="93" name="TextBox 92"/>
          <p:cNvSpPr txBox="1"/>
          <p:nvPr/>
        </p:nvSpPr>
        <p:spPr>
          <a:xfrm>
            <a:off x="0" y="5401435"/>
            <a:ext cx="12192000" cy="646331"/>
          </a:xfrm>
          <a:prstGeom prst="rect">
            <a:avLst/>
          </a:prstGeom>
          <a:solidFill>
            <a:schemeClr val="bg2"/>
          </a:solidFill>
        </p:spPr>
        <p:txBody>
          <a:bodyPr wrap="square" rtlCol="0">
            <a:spAutoFit/>
          </a:bodyPr>
          <a:lstStyle/>
          <a:p>
            <a:r>
              <a:rPr lang="en-US" sz="3600" dirty="0" smtClean="0">
                <a:latin typeface="+mj-lt"/>
              </a:rPr>
              <a:t>	Structure of VLDP</a:t>
            </a:r>
            <a:endParaRPr lang="en-US" sz="3600" dirty="0">
              <a:latin typeface="+mj-lt"/>
            </a:endParaRPr>
          </a:p>
        </p:txBody>
      </p:sp>
      <p:sp>
        <p:nvSpPr>
          <p:cNvPr id="39" name="Right Arrow 38"/>
          <p:cNvSpPr/>
          <p:nvPr/>
        </p:nvSpPr>
        <p:spPr>
          <a:xfrm>
            <a:off x="9568661" y="2071431"/>
            <a:ext cx="2282114" cy="256946"/>
          </a:xfrm>
          <a:prstGeom prst="rightArrow">
            <a:avLst/>
          </a:prstGeom>
          <a:solidFill>
            <a:srgbClr val="203864"/>
          </a:solidFill>
          <a:ln w="38100" cmpd="sng">
            <a:solidFill>
              <a:srgbClr val="20386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40" name="Rectangle 39"/>
          <p:cNvSpPr/>
          <p:nvPr/>
        </p:nvSpPr>
        <p:spPr>
          <a:xfrm>
            <a:off x="2780160" y="1957884"/>
            <a:ext cx="4971211" cy="1677410"/>
          </a:xfrm>
          <a:prstGeom prst="rect">
            <a:avLst/>
          </a:prstGeom>
          <a:solidFill>
            <a:schemeClr val="accent1">
              <a:lumMod val="20000"/>
              <a:lumOff val="8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1" name="Right Arrow 40"/>
          <p:cNvSpPr/>
          <p:nvPr/>
        </p:nvSpPr>
        <p:spPr>
          <a:xfrm>
            <a:off x="1468875" y="2722791"/>
            <a:ext cx="263891" cy="84511"/>
          </a:xfrm>
          <a:prstGeom prst="rightArrow">
            <a:avLst/>
          </a:prstGeom>
          <a:solidFill>
            <a:schemeClr val="accent5">
              <a:lumMod val="50000"/>
            </a:schemeClr>
          </a:solidFill>
          <a:ln w="38100" cmpd="sng">
            <a:solidFill>
              <a:srgbClr val="20386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42" name="Right Arrow 41"/>
          <p:cNvSpPr/>
          <p:nvPr/>
        </p:nvSpPr>
        <p:spPr>
          <a:xfrm>
            <a:off x="2177123" y="2723023"/>
            <a:ext cx="772402" cy="84511"/>
          </a:xfrm>
          <a:prstGeom prst="rightArrow">
            <a:avLst/>
          </a:prstGeom>
          <a:solidFill>
            <a:schemeClr val="accent5">
              <a:lumMod val="50000"/>
            </a:schemeClr>
          </a:solidFill>
          <a:ln w="38100" cmpd="sng">
            <a:solidFill>
              <a:srgbClr val="20386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43" name="Rectangle 42"/>
          <p:cNvSpPr/>
          <p:nvPr/>
        </p:nvSpPr>
        <p:spPr>
          <a:xfrm>
            <a:off x="380179" y="2173956"/>
            <a:ext cx="1178769" cy="1256809"/>
          </a:xfrm>
          <a:prstGeom prst="rect">
            <a:avLst/>
          </a:prstGeom>
          <a:solidFill>
            <a:schemeClr val="accent1">
              <a:lumMod val="60000"/>
              <a:lumOff val="40000"/>
            </a:schemeClr>
          </a:solidFill>
          <a:ln w="38100">
            <a:solidFill>
              <a:schemeClr val="accent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44" name="TextBox 43"/>
          <p:cNvSpPr txBox="1"/>
          <p:nvPr/>
        </p:nvSpPr>
        <p:spPr>
          <a:xfrm>
            <a:off x="420139" y="2630870"/>
            <a:ext cx="1059049" cy="400110"/>
          </a:xfrm>
          <a:prstGeom prst="rect">
            <a:avLst/>
          </a:prstGeom>
          <a:noFill/>
          <a:ln w="38100" cmpd="sng">
            <a:noFill/>
          </a:ln>
        </p:spPr>
        <p:txBody>
          <a:bodyPr wrap="square" rtlCol="0">
            <a:spAutoFit/>
          </a:bodyPr>
          <a:lstStyle/>
          <a:p>
            <a:pPr algn="ctr"/>
            <a:r>
              <a:rPr lang="en-US" sz="2000" dirty="0" smtClean="0"/>
              <a:t>Core 1</a:t>
            </a:r>
            <a:endParaRPr lang="en-US" sz="2000" dirty="0"/>
          </a:p>
        </p:txBody>
      </p:sp>
      <p:sp>
        <p:nvSpPr>
          <p:cNvPr id="46" name="Right Arrow 45"/>
          <p:cNvSpPr/>
          <p:nvPr/>
        </p:nvSpPr>
        <p:spPr>
          <a:xfrm>
            <a:off x="4873790" y="2641282"/>
            <a:ext cx="1024141" cy="315643"/>
          </a:xfrm>
          <a:prstGeom prst="rightArrow">
            <a:avLst/>
          </a:prstGeom>
          <a:solidFill>
            <a:srgbClr val="203864"/>
          </a:solidFill>
          <a:ln w="38100" cmpd="sng">
            <a:solidFill>
              <a:srgbClr val="20386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47" name="Right Arrow 46"/>
          <p:cNvSpPr/>
          <p:nvPr/>
        </p:nvSpPr>
        <p:spPr>
          <a:xfrm>
            <a:off x="7004918" y="2657716"/>
            <a:ext cx="1854362" cy="299210"/>
          </a:xfrm>
          <a:prstGeom prst="rightArrow">
            <a:avLst/>
          </a:prstGeom>
          <a:solidFill>
            <a:srgbClr val="203864"/>
          </a:solidFill>
          <a:ln w="38100" cmpd="sng">
            <a:solidFill>
              <a:srgbClr val="20386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48" name="Rectangle 47"/>
          <p:cNvSpPr/>
          <p:nvPr/>
        </p:nvSpPr>
        <p:spPr>
          <a:xfrm>
            <a:off x="2986886" y="2173957"/>
            <a:ext cx="1886904" cy="1256809"/>
          </a:xfrm>
          <a:prstGeom prst="rect">
            <a:avLst/>
          </a:prstGeom>
          <a:solidFill>
            <a:schemeClr val="accent1">
              <a:lumMod val="60000"/>
              <a:lumOff val="40000"/>
            </a:schemeClr>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9" name="TextBox 48"/>
          <p:cNvSpPr txBox="1"/>
          <p:nvPr/>
        </p:nvSpPr>
        <p:spPr>
          <a:xfrm>
            <a:off x="3112814" y="2328377"/>
            <a:ext cx="1594475" cy="1015663"/>
          </a:xfrm>
          <a:prstGeom prst="rect">
            <a:avLst/>
          </a:prstGeom>
          <a:noFill/>
        </p:spPr>
        <p:txBody>
          <a:bodyPr wrap="none" rtlCol="0">
            <a:spAutoFit/>
          </a:bodyPr>
          <a:lstStyle/>
          <a:p>
            <a:pPr algn="ctr"/>
            <a:r>
              <a:rPr lang="en-US" sz="2000" dirty="0" smtClean="0"/>
              <a:t>Per Page </a:t>
            </a:r>
          </a:p>
          <a:p>
            <a:pPr algn="ctr"/>
            <a:r>
              <a:rPr lang="en-US" sz="2000" dirty="0" smtClean="0"/>
              <a:t>Delta History </a:t>
            </a:r>
          </a:p>
          <a:p>
            <a:pPr algn="ctr"/>
            <a:r>
              <a:rPr lang="en-US" sz="2000" dirty="0" smtClean="0"/>
              <a:t>Tables</a:t>
            </a:r>
          </a:p>
        </p:txBody>
      </p:sp>
      <p:sp>
        <p:nvSpPr>
          <p:cNvPr id="50" name="TextBox 49"/>
          <p:cNvSpPr txBox="1"/>
          <p:nvPr/>
        </p:nvSpPr>
        <p:spPr>
          <a:xfrm>
            <a:off x="7780678" y="1971160"/>
            <a:ext cx="1078602" cy="642493"/>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sz="14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1800" dirty="0">
                <a:solidFill>
                  <a:schemeClr val="tx1"/>
                </a:solidFill>
              </a:rPr>
              <a:t>Predicted</a:t>
            </a:r>
          </a:p>
          <a:p>
            <a:r>
              <a:rPr lang="en-US" sz="1800" dirty="0" smtClean="0">
                <a:solidFill>
                  <a:schemeClr val="tx1"/>
                </a:solidFill>
              </a:rPr>
              <a:t>Delta</a:t>
            </a:r>
            <a:endParaRPr lang="en-US" sz="1800" dirty="0">
              <a:solidFill>
                <a:schemeClr val="tx1"/>
              </a:solidFill>
            </a:endParaRPr>
          </a:p>
        </p:txBody>
      </p:sp>
      <p:sp>
        <p:nvSpPr>
          <p:cNvPr id="51" name="TextBox 50"/>
          <p:cNvSpPr txBox="1"/>
          <p:nvPr/>
        </p:nvSpPr>
        <p:spPr>
          <a:xfrm rot="16200000">
            <a:off x="8397822" y="2479800"/>
            <a:ext cx="1677410" cy="633578"/>
          </a:xfrm>
          <a:prstGeom prst="rect">
            <a:avLst/>
          </a:prstGeom>
          <a:solidFill>
            <a:schemeClr val="accent1">
              <a:lumMod val="20000"/>
              <a:lumOff val="80000"/>
            </a:schemeClr>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sz="14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2000" dirty="0" smtClean="0">
                <a:solidFill>
                  <a:schemeClr val="tx1"/>
                </a:solidFill>
              </a:rPr>
              <a:t>Prefetch Queue</a:t>
            </a:r>
            <a:endParaRPr lang="en-US" sz="2000" dirty="0">
              <a:solidFill>
                <a:schemeClr val="tx1"/>
              </a:solidFill>
            </a:endParaRPr>
          </a:p>
        </p:txBody>
      </p:sp>
      <p:sp>
        <p:nvSpPr>
          <p:cNvPr id="54" name="Rectangle 53"/>
          <p:cNvSpPr/>
          <p:nvPr/>
        </p:nvSpPr>
        <p:spPr>
          <a:xfrm>
            <a:off x="5930950" y="2173956"/>
            <a:ext cx="1587119" cy="1256809"/>
          </a:xfrm>
          <a:prstGeom prst="rect">
            <a:avLst/>
          </a:prstGeom>
          <a:solidFill>
            <a:schemeClr val="accent1">
              <a:lumMod val="60000"/>
              <a:lumOff val="40000"/>
            </a:schemeClr>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55" name="TextBox 54"/>
          <p:cNvSpPr txBox="1"/>
          <p:nvPr/>
        </p:nvSpPr>
        <p:spPr>
          <a:xfrm rot="5400000">
            <a:off x="10087724" y="3286872"/>
            <a:ext cx="1677410" cy="633578"/>
          </a:xfrm>
          <a:prstGeom prst="rect">
            <a:avLst/>
          </a:prstGeom>
          <a:solidFill>
            <a:schemeClr val="accent1">
              <a:lumMod val="20000"/>
              <a:lumOff val="80000"/>
            </a:schemeClr>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sz="14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2000" dirty="0" smtClean="0">
                <a:solidFill>
                  <a:schemeClr val="tx1"/>
                </a:solidFill>
              </a:rPr>
              <a:t>Virtual DRAM Read Queue</a:t>
            </a:r>
            <a:endParaRPr lang="en-US" sz="2000" dirty="0">
              <a:solidFill>
                <a:schemeClr val="tx1"/>
              </a:solidFill>
            </a:endParaRPr>
          </a:p>
        </p:txBody>
      </p:sp>
      <p:sp>
        <p:nvSpPr>
          <p:cNvPr id="56" name="TextBox 55"/>
          <p:cNvSpPr txBox="1"/>
          <p:nvPr/>
        </p:nvSpPr>
        <p:spPr>
          <a:xfrm>
            <a:off x="5901643" y="2257214"/>
            <a:ext cx="1684923" cy="1015663"/>
          </a:xfrm>
          <a:prstGeom prst="rect">
            <a:avLst/>
          </a:prstGeom>
          <a:noFill/>
          <a:ln w="38100" cmpd="sng">
            <a:noFill/>
          </a:ln>
        </p:spPr>
        <p:txBody>
          <a:bodyPr wrap="square" rtlCol="0">
            <a:spAutoFit/>
          </a:bodyPr>
          <a:lstStyle/>
          <a:p>
            <a:pPr algn="ctr"/>
            <a:r>
              <a:rPr lang="en-US" sz="2000" dirty="0" smtClean="0"/>
              <a:t>Delta/Offset Prediction Tables</a:t>
            </a:r>
          </a:p>
        </p:txBody>
      </p:sp>
      <p:sp>
        <p:nvSpPr>
          <p:cNvPr id="57" name="TextBox 56"/>
          <p:cNvSpPr txBox="1"/>
          <p:nvPr/>
        </p:nvSpPr>
        <p:spPr>
          <a:xfrm>
            <a:off x="9621949" y="1787891"/>
            <a:ext cx="1975383" cy="389092"/>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sz="14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2000" dirty="0" smtClean="0">
                <a:solidFill>
                  <a:schemeClr val="tx1"/>
                </a:solidFill>
              </a:rPr>
              <a:t>Issue Prefetch</a:t>
            </a:r>
            <a:endParaRPr lang="en-US" sz="2000" dirty="0">
              <a:solidFill>
                <a:schemeClr val="tx1"/>
              </a:solidFill>
            </a:endParaRPr>
          </a:p>
        </p:txBody>
      </p:sp>
      <p:sp>
        <p:nvSpPr>
          <p:cNvPr id="61" name="Right Arrow 60"/>
          <p:cNvSpPr/>
          <p:nvPr/>
        </p:nvSpPr>
        <p:spPr>
          <a:xfrm rot="5400000">
            <a:off x="10674198" y="2371721"/>
            <a:ext cx="467743" cy="246056"/>
          </a:xfrm>
          <a:prstGeom prst="rightArrow">
            <a:avLst/>
          </a:prstGeom>
          <a:solidFill>
            <a:srgbClr val="203864"/>
          </a:solidFill>
          <a:ln w="38100" cmpd="sng">
            <a:solidFill>
              <a:srgbClr val="20386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62" name="Bent-Up Arrow 61"/>
          <p:cNvSpPr/>
          <p:nvPr/>
        </p:nvSpPr>
        <p:spPr>
          <a:xfrm flipH="1">
            <a:off x="9059129" y="3679357"/>
            <a:ext cx="1550510" cy="441417"/>
          </a:xfrm>
          <a:prstGeom prst="bentUpArrow">
            <a:avLst>
              <a:gd name="adj1" fmla="val 25000"/>
              <a:gd name="adj2" fmla="val 44206"/>
              <a:gd name="adj3" fmla="val 29115"/>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p:cNvSpPr txBox="1"/>
          <p:nvPr/>
        </p:nvSpPr>
        <p:spPr>
          <a:xfrm>
            <a:off x="8459624" y="4120904"/>
            <a:ext cx="2325418" cy="389092"/>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sz="14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2000" dirty="0" smtClean="0">
                <a:solidFill>
                  <a:schemeClr val="tx1"/>
                </a:solidFill>
              </a:rPr>
              <a:t>Queue Occupancy</a:t>
            </a:r>
            <a:endParaRPr lang="en-US" sz="2000" dirty="0">
              <a:solidFill>
                <a:schemeClr val="tx1"/>
              </a:solidFill>
            </a:endParaRPr>
          </a:p>
        </p:txBody>
      </p:sp>
      <p:sp>
        <p:nvSpPr>
          <p:cNvPr id="96" name="Rectangle 95"/>
          <p:cNvSpPr/>
          <p:nvPr/>
        </p:nvSpPr>
        <p:spPr>
          <a:xfrm>
            <a:off x="1769602" y="1957884"/>
            <a:ext cx="427678" cy="1737966"/>
          </a:xfrm>
          <a:prstGeom prst="rect">
            <a:avLst/>
          </a:prstGeom>
          <a:solidFill>
            <a:schemeClr val="accent1">
              <a:lumMod val="60000"/>
              <a:lumOff val="40000"/>
            </a:schemeClr>
          </a:solidFill>
          <a:ln w="38100">
            <a:solidFill>
              <a:schemeClr val="accent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97" name="TextBox 96"/>
          <p:cNvSpPr txBox="1"/>
          <p:nvPr/>
        </p:nvSpPr>
        <p:spPr>
          <a:xfrm rot="16200000">
            <a:off x="1088870" y="2626812"/>
            <a:ext cx="1737966" cy="400110"/>
          </a:xfrm>
          <a:prstGeom prst="rect">
            <a:avLst/>
          </a:prstGeom>
          <a:noFill/>
        </p:spPr>
        <p:txBody>
          <a:bodyPr wrap="square" rtlCol="0">
            <a:spAutoFit/>
          </a:bodyPr>
          <a:lstStyle/>
          <a:p>
            <a:pPr algn="ctr"/>
            <a:r>
              <a:rPr lang="en-US" sz="2000" dirty="0" smtClean="0"/>
              <a:t>L2 Cache</a:t>
            </a:r>
            <a:endParaRPr lang="en-US" sz="2000" dirty="0"/>
          </a:p>
        </p:txBody>
      </p:sp>
      <p:sp>
        <p:nvSpPr>
          <p:cNvPr id="3" name="TextBox 2"/>
          <p:cNvSpPr txBox="1"/>
          <p:nvPr/>
        </p:nvSpPr>
        <p:spPr>
          <a:xfrm>
            <a:off x="8459624" y="618371"/>
            <a:ext cx="3559144" cy="523220"/>
          </a:xfrm>
          <a:prstGeom prst="rect">
            <a:avLst/>
          </a:prstGeom>
          <a:noFill/>
        </p:spPr>
        <p:txBody>
          <a:bodyPr wrap="square" rtlCol="0">
            <a:spAutoFit/>
          </a:bodyPr>
          <a:lstStyle/>
          <a:p>
            <a:pPr algn="ctr"/>
            <a:r>
              <a:rPr lang="en-US" sz="2800" dirty="0" smtClean="0"/>
              <a:t>Throttling Mechanism</a:t>
            </a:r>
            <a:endParaRPr lang="en-US" sz="2800" dirty="0"/>
          </a:p>
        </p:txBody>
      </p:sp>
      <p:sp>
        <p:nvSpPr>
          <p:cNvPr id="99" name="TextBox 98"/>
          <p:cNvSpPr txBox="1"/>
          <p:nvPr/>
        </p:nvSpPr>
        <p:spPr>
          <a:xfrm>
            <a:off x="2927717" y="734989"/>
            <a:ext cx="3559144" cy="523220"/>
          </a:xfrm>
          <a:prstGeom prst="rect">
            <a:avLst/>
          </a:prstGeom>
          <a:noFill/>
        </p:spPr>
        <p:txBody>
          <a:bodyPr wrap="square" rtlCol="0">
            <a:spAutoFit/>
          </a:bodyPr>
          <a:lstStyle/>
          <a:p>
            <a:pPr algn="ctr"/>
            <a:r>
              <a:rPr lang="en-US" sz="2800" dirty="0" smtClean="0"/>
              <a:t>Prediction Mechanism</a:t>
            </a:r>
            <a:endParaRPr lang="en-US" sz="2800" dirty="0"/>
          </a:p>
        </p:txBody>
      </p:sp>
    </p:spTree>
    <p:extLst>
      <p:ext uri="{BB962C8B-B14F-4D97-AF65-F5344CB8AC3E}">
        <p14:creationId xmlns:p14="http://schemas.microsoft.com/office/powerpoint/2010/main" val="108207392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Methodology</a:t>
            </a:r>
            <a:endParaRPr lang="en-US" dirty="0"/>
          </a:p>
        </p:txBody>
      </p:sp>
      <p:sp>
        <p:nvSpPr>
          <p:cNvPr id="4" name="Footer Placeholder 3"/>
          <p:cNvSpPr>
            <a:spLocks noGrp="1"/>
          </p:cNvSpPr>
          <p:nvPr>
            <p:ph type="ftr" sz="quarter" idx="11"/>
          </p:nvPr>
        </p:nvSpPr>
        <p:spPr/>
        <p:txBody>
          <a:bodyPr/>
          <a:lstStyle/>
          <a:p>
            <a:r>
              <a:rPr lang="en-US" smtClean="0"/>
              <a:t>Variable Length Delta Prefetcher</a:t>
            </a:r>
            <a:endParaRPr lang="en-US"/>
          </a:p>
        </p:txBody>
      </p:sp>
      <p:sp>
        <p:nvSpPr>
          <p:cNvPr id="5" name="Slide Number Placeholder 4"/>
          <p:cNvSpPr>
            <a:spLocks noGrp="1"/>
          </p:cNvSpPr>
          <p:nvPr>
            <p:ph type="sldNum" sz="quarter" idx="12"/>
          </p:nvPr>
        </p:nvSpPr>
        <p:spPr/>
        <p:txBody>
          <a:bodyPr/>
          <a:lstStyle/>
          <a:p>
            <a:fld id="{4D60A2E4-B75E-4839-B6CF-1C984650DF5E}" type="slidenum">
              <a:rPr lang="en-US" smtClean="0"/>
              <a:t>21</a:t>
            </a:fld>
            <a:endParaRPr lang="en-US"/>
          </a:p>
        </p:txBody>
      </p:sp>
      <p:sp>
        <p:nvSpPr>
          <p:cNvPr id="7" name="Content Placeholder 6"/>
          <p:cNvSpPr>
            <a:spLocks noGrp="1"/>
          </p:cNvSpPr>
          <p:nvPr>
            <p:ph idx="1"/>
          </p:nvPr>
        </p:nvSpPr>
        <p:spPr/>
        <p:txBody>
          <a:bodyPr/>
          <a:lstStyle/>
          <a:p>
            <a:endParaRPr lang="en-US" dirty="0">
              <a:latin typeface="+mj-lt"/>
            </a:endParaRPr>
          </a:p>
          <a:p>
            <a:pPr lvl="1"/>
            <a:endParaRPr lang="en-US" dirty="0">
              <a:latin typeface="+mj-lt"/>
            </a:endParaRPr>
          </a:p>
        </p:txBody>
      </p:sp>
      <p:sp>
        <p:nvSpPr>
          <p:cNvPr id="3" name="TextBox 2"/>
          <p:cNvSpPr txBox="1"/>
          <p:nvPr/>
        </p:nvSpPr>
        <p:spPr>
          <a:xfrm>
            <a:off x="818932" y="1804268"/>
            <a:ext cx="10539300" cy="3416320"/>
          </a:xfrm>
          <a:prstGeom prst="rect">
            <a:avLst/>
          </a:prstGeom>
          <a:noFill/>
        </p:spPr>
        <p:txBody>
          <a:bodyPr wrap="square" rtlCol="0">
            <a:spAutoFit/>
          </a:bodyPr>
          <a:lstStyle/>
          <a:p>
            <a:pPr marL="285750" indent="-285750">
              <a:buFont typeface="Arial"/>
              <a:buChar char="•"/>
            </a:pPr>
            <a:r>
              <a:rPr lang="en-US" sz="2400" dirty="0" smtClean="0"/>
              <a:t>Evaluated using DPC2Sim</a:t>
            </a:r>
          </a:p>
          <a:p>
            <a:pPr marL="285750" indent="-285750">
              <a:buFont typeface="Arial"/>
              <a:buChar char="•"/>
            </a:pPr>
            <a:r>
              <a:rPr lang="en-US" sz="2400" dirty="0" smtClean="0"/>
              <a:t>11 workloads from the SPEC2K6 benchmark suite</a:t>
            </a:r>
          </a:p>
          <a:p>
            <a:pPr marL="285750" indent="-285750">
              <a:buFont typeface="Arial"/>
              <a:buChar char="•"/>
            </a:pPr>
            <a:r>
              <a:rPr lang="en-US" sz="2400" dirty="0" smtClean="0"/>
              <a:t>1 Billion instructions simulated after fast-forwarding by 10B instructions</a:t>
            </a:r>
          </a:p>
          <a:p>
            <a:pPr marL="285750" indent="-285750">
              <a:buFont typeface="Arial"/>
              <a:buChar char="•"/>
            </a:pPr>
            <a:r>
              <a:rPr lang="en-US" sz="2400" dirty="0" smtClean="0"/>
              <a:t>VLDP Configuration</a:t>
            </a:r>
          </a:p>
          <a:p>
            <a:pPr marL="742950" lvl="1" indent="-285750">
              <a:buFont typeface="Arial"/>
              <a:buChar char="•"/>
            </a:pPr>
            <a:r>
              <a:rPr lang="en-US" sz="2400" dirty="0" smtClean="0"/>
              <a:t>3 Delta Prediction Tables used</a:t>
            </a:r>
          </a:p>
          <a:p>
            <a:pPr marL="742950" lvl="1" indent="-285750">
              <a:buFont typeface="Arial"/>
              <a:buChar char="•"/>
            </a:pPr>
            <a:r>
              <a:rPr lang="en-US" sz="2400" dirty="0" smtClean="0"/>
              <a:t>64 entry Offset Prediction Table</a:t>
            </a:r>
          </a:p>
          <a:p>
            <a:pPr marL="742950" lvl="1" indent="-285750">
              <a:buFont typeface="Arial"/>
              <a:buChar char="•"/>
            </a:pPr>
            <a:r>
              <a:rPr lang="en-US" sz="2400" dirty="0" smtClean="0"/>
              <a:t>64 entry Delta Prediction Table</a:t>
            </a:r>
          </a:p>
          <a:p>
            <a:pPr marL="742950" lvl="1" indent="-285750">
              <a:buFont typeface="Arial"/>
              <a:buChar char="•"/>
            </a:pPr>
            <a:r>
              <a:rPr lang="en-US" sz="2400" dirty="0" smtClean="0"/>
              <a:t>128 pages tracked in Delta History Buffer</a:t>
            </a:r>
          </a:p>
          <a:p>
            <a:pPr marL="742950" lvl="1" indent="-285750">
              <a:buFont typeface="Arial"/>
              <a:buChar char="•"/>
            </a:pPr>
            <a:r>
              <a:rPr lang="en-US" sz="2400" dirty="0" err="1" smtClean="0"/>
              <a:t>Prefetches</a:t>
            </a:r>
            <a:r>
              <a:rPr lang="en-US" sz="2400" dirty="0" smtClean="0"/>
              <a:t> up to 4</a:t>
            </a:r>
            <a:r>
              <a:rPr lang="en-US" sz="2400" baseline="30000" dirty="0" smtClean="0"/>
              <a:t>th</a:t>
            </a:r>
            <a:r>
              <a:rPr lang="en-US" sz="2400" dirty="0" smtClean="0"/>
              <a:t> degree were issued</a:t>
            </a:r>
          </a:p>
        </p:txBody>
      </p:sp>
    </p:spTree>
    <p:extLst>
      <p:ext uri="{BB962C8B-B14F-4D97-AF65-F5344CB8AC3E}">
        <p14:creationId xmlns:p14="http://schemas.microsoft.com/office/powerpoint/2010/main" val="154461877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Improvement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16846432"/>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p:cNvSpPr>
            <a:spLocks noGrp="1"/>
          </p:cNvSpPr>
          <p:nvPr>
            <p:ph type="ftr" sz="quarter" idx="11"/>
          </p:nvPr>
        </p:nvSpPr>
        <p:spPr/>
        <p:txBody>
          <a:bodyPr/>
          <a:lstStyle/>
          <a:p>
            <a:r>
              <a:rPr lang="en-US" smtClean="0"/>
              <a:t>Variable Length Delta Prefetcher</a:t>
            </a:r>
            <a:endParaRPr lang="en-US" dirty="0"/>
          </a:p>
        </p:txBody>
      </p:sp>
      <p:sp>
        <p:nvSpPr>
          <p:cNvPr id="4" name="Slide Number Placeholder 3"/>
          <p:cNvSpPr>
            <a:spLocks noGrp="1"/>
          </p:cNvSpPr>
          <p:nvPr>
            <p:ph type="sldNum" sz="quarter" idx="12"/>
          </p:nvPr>
        </p:nvSpPr>
        <p:spPr/>
        <p:txBody>
          <a:bodyPr/>
          <a:lstStyle/>
          <a:p>
            <a:fld id="{4D60A2E4-B75E-4839-B6CF-1C984650DF5E}" type="slidenum">
              <a:rPr lang="en-US" smtClean="0"/>
              <a:t>22</a:t>
            </a:fld>
            <a:endParaRPr lang="en-US"/>
          </a:p>
        </p:txBody>
      </p:sp>
    </p:spTree>
    <p:extLst>
      <p:ext uri="{BB962C8B-B14F-4D97-AF65-F5344CB8AC3E}">
        <p14:creationId xmlns:p14="http://schemas.microsoft.com/office/powerpoint/2010/main" val="254155728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Demand Miss Latency</a:t>
            </a:r>
            <a:endParaRPr lang="en-US" dirty="0"/>
          </a:p>
        </p:txBody>
      </p:sp>
      <p:sp>
        <p:nvSpPr>
          <p:cNvPr id="3" name="TextBox 2"/>
          <p:cNvSpPr txBox="1"/>
          <p:nvPr/>
        </p:nvSpPr>
        <p:spPr>
          <a:xfrm>
            <a:off x="598636" y="4716725"/>
            <a:ext cx="184731" cy="369332"/>
          </a:xfrm>
          <a:prstGeom prst="rect">
            <a:avLst/>
          </a:prstGeom>
          <a:noFill/>
        </p:spPr>
        <p:txBody>
          <a:bodyPr wrap="none" rtlCol="0">
            <a:spAutoFit/>
          </a:bodyPr>
          <a:lstStyle/>
          <a:p>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02648224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r>
              <a:rPr lang="en-US" smtClean="0"/>
              <a:t>Variable Length Delta Prefetcher</a:t>
            </a:r>
            <a:endParaRPr lang="en-US" dirty="0"/>
          </a:p>
        </p:txBody>
      </p:sp>
      <p:sp>
        <p:nvSpPr>
          <p:cNvPr id="5" name="Slide Number Placeholder 4"/>
          <p:cNvSpPr>
            <a:spLocks noGrp="1"/>
          </p:cNvSpPr>
          <p:nvPr>
            <p:ph type="sldNum" sz="quarter" idx="12"/>
          </p:nvPr>
        </p:nvSpPr>
        <p:spPr/>
        <p:txBody>
          <a:bodyPr/>
          <a:lstStyle/>
          <a:p>
            <a:fld id="{4D60A2E4-B75E-4839-B6CF-1C984650DF5E}" type="slidenum">
              <a:rPr lang="en-US" smtClean="0"/>
              <a:t>23</a:t>
            </a:fld>
            <a:endParaRPr lang="en-US"/>
          </a:p>
        </p:txBody>
      </p:sp>
    </p:spTree>
    <p:extLst>
      <p:ext uri="{BB962C8B-B14F-4D97-AF65-F5344CB8AC3E}">
        <p14:creationId xmlns:p14="http://schemas.microsoft.com/office/powerpoint/2010/main" val="193958902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Prefetch Latency</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61650668"/>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p:cNvSpPr>
            <a:spLocks noGrp="1"/>
          </p:cNvSpPr>
          <p:nvPr>
            <p:ph type="ftr" sz="quarter" idx="11"/>
          </p:nvPr>
        </p:nvSpPr>
        <p:spPr/>
        <p:txBody>
          <a:bodyPr/>
          <a:lstStyle/>
          <a:p>
            <a:r>
              <a:rPr lang="en-US" smtClean="0"/>
              <a:t>Variable Length Delta Prefetcher</a:t>
            </a:r>
            <a:endParaRPr lang="en-US" dirty="0"/>
          </a:p>
        </p:txBody>
      </p:sp>
      <p:sp>
        <p:nvSpPr>
          <p:cNvPr id="4" name="Slide Number Placeholder 3"/>
          <p:cNvSpPr>
            <a:spLocks noGrp="1"/>
          </p:cNvSpPr>
          <p:nvPr>
            <p:ph type="sldNum" sz="quarter" idx="12"/>
          </p:nvPr>
        </p:nvSpPr>
        <p:spPr/>
        <p:txBody>
          <a:bodyPr/>
          <a:lstStyle/>
          <a:p>
            <a:fld id="{4D60A2E4-B75E-4839-B6CF-1C984650DF5E}" type="slidenum">
              <a:rPr lang="en-US" smtClean="0"/>
              <a:t>24</a:t>
            </a:fld>
            <a:endParaRPr lang="en-US"/>
          </a:p>
        </p:txBody>
      </p:sp>
    </p:spTree>
    <p:extLst>
      <p:ext uri="{BB962C8B-B14F-4D97-AF65-F5344CB8AC3E}">
        <p14:creationId xmlns:p14="http://schemas.microsoft.com/office/powerpoint/2010/main" val="212039155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4" name="Footer Placeholder 3"/>
          <p:cNvSpPr>
            <a:spLocks noGrp="1"/>
          </p:cNvSpPr>
          <p:nvPr>
            <p:ph type="ftr" sz="quarter" idx="11"/>
          </p:nvPr>
        </p:nvSpPr>
        <p:spPr/>
        <p:txBody>
          <a:bodyPr/>
          <a:lstStyle/>
          <a:p>
            <a:r>
              <a:rPr lang="en-US" smtClean="0"/>
              <a:t>Variable Length Delta Prefetcher</a:t>
            </a:r>
            <a:endParaRPr lang="en-US"/>
          </a:p>
        </p:txBody>
      </p:sp>
      <p:sp>
        <p:nvSpPr>
          <p:cNvPr id="5" name="Slide Number Placeholder 4"/>
          <p:cNvSpPr>
            <a:spLocks noGrp="1"/>
          </p:cNvSpPr>
          <p:nvPr>
            <p:ph type="sldNum" sz="quarter" idx="12"/>
          </p:nvPr>
        </p:nvSpPr>
        <p:spPr/>
        <p:txBody>
          <a:bodyPr/>
          <a:lstStyle/>
          <a:p>
            <a:fld id="{4D60A2E4-B75E-4839-B6CF-1C984650DF5E}" type="slidenum">
              <a:rPr lang="en-US" smtClean="0"/>
              <a:t>25</a:t>
            </a:fld>
            <a:endParaRPr lang="en-US"/>
          </a:p>
        </p:txBody>
      </p:sp>
    </p:spTree>
    <p:extLst>
      <p:ext uri="{BB962C8B-B14F-4D97-AF65-F5344CB8AC3E}">
        <p14:creationId xmlns:p14="http://schemas.microsoft.com/office/powerpoint/2010/main" val="307772659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Updating the </a:t>
            </a:r>
            <a:r>
              <a:rPr lang="en-US" dirty="0"/>
              <a:t>P</a:t>
            </a:r>
            <a:r>
              <a:rPr lang="en-US" dirty="0" smtClean="0"/>
              <a:t>rediction </a:t>
            </a:r>
            <a:r>
              <a:rPr lang="en-US" dirty="0"/>
              <a:t>T</a:t>
            </a:r>
            <a:r>
              <a:rPr lang="en-US" dirty="0" smtClean="0"/>
              <a:t>ables</a:t>
            </a:r>
            <a:endParaRPr lang="en-US" dirty="0"/>
          </a:p>
        </p:txBody>
      </p:sp>
      <p:sp>
        <p:nvSpPr>
          <p:cNvPr id="3" name="Content Placeholder 2"/>
          <p:cNvSpPr>
            <a:spLocks noGrp="1"/>
          </p:cNvSpPr>
          <p:nvPr>
            <p:ph idx="1"/>
          </p:nvPr>
        </p:nvSpPr>
        <p:spPr>
          <a:xfrm>
            <a:off x="838200" y="2352273"/>
            <a:ext cx="10515600" cy="466162"/>
          </a:xfrm>
        </p:spPr>
        <p:txBody>
          <a:bodyPr>
            <a:noAutofit/>
          </a:bodyPr>
          <a:lstStyle/>
          <a:p>
            <a:pPr marL="0" indent="0" algn="ctr">
              <a:buNone/>
            </a:pPr>
            <a:r>
              <a:rPr lang="en-US" sz="3600" dirty="0" smtClean="0"/>
              <a:t>Deltas: A, B, C, B, D</a:t>
            </a:r>
            <a:endParaRPr lang="en-US" sz="3600" dirty="0"/>
          </a:p>
        </p:txBody>
      </p:sp>
      <p:sp>
        <p:nvSpPr>
          <p:cNvPr id="4" name="Footer Placeholder 3"/>
          <p:cNvSpPr>
            <a:spLocks noGrp="1"/>
          </p:cNvSpPr>
          <p:nvPr>
            <p:ph type="ftr" sz="quarter" idx="11"/>
          </p:nvPr>
        </p:nvSpPr>
        <p:spPr/>
        <p:txBody>
          <a:bodyPr/>
          <a:lstStyle/>
          <a:p>
            <a:r>
              <a:rPr lang="en-US" smtClean="0"/>
              <a:t>Variable Length Delta Prefetcher</a:t>
            </a:r>
            <a:endParaRPr lang="en-US"/>
          </a:p>
        </p:txBody>
      </p:sp>
      <p:sp>
        <p:nvSpPr>
          <p:cNvPr id="5" name="Slide Number Placeholder 4"/>
          <p:cNvSpPr>
            <a:spLocks noGrp="1"/>
          </p:cNvSpPr>
          <p:nvPr>
            <p:ph type="sldNum" sz="quarter" idx="12"/>
          </p:nvPr>
        </p:nvSpPr>
        <p:spPr/>
        <p:txBody>
          <a:bodyPr/>
          <a:lstStyle/>
          <a:p>
            <a:fld id="{4D60A2E4-B75E-4839-B6CF-1C984650DF5E}" type="slidenum">
              <a:rPr lang="en-US" smtClean="0"/>
              <a:t>26</a:t>
            </a:fld>
            <a:endParaRPr lang="en-US"/>
          </a:p>
        </p:txBody>
      </p:sp>
      <p:sp>
        <p:nvSpPr>
          <p:cNvPr id="6" name="TextBox 5"/>
          <p:cNvSpPr txBox="1"/>
          <p:nvPr/>
        </p:nvSpPr>
        <p:spPr>
          <a:xfrm>
            <a:off x="3061505" y="3646697"/>
            <a:ext cx="569447" cy="646331"/>
          </a:xfrm>
          <a:prstGeom prst="rect">
            <a:avLst/>
          </a:prstGeom>
          <a:noFill/>
          <a:ln>
            <a:solidFill>
              <a:schemeClr val="accent1"/>
            </a:solidFill>
          </a:ln>
        </p:spPr>
        <p:txBody>
          <a:bodyPr wrap="square" rtlCol="0">
            <a:spAutoFit/>
          </a:bodyPr>
          <a:lstStyle/>
          <a:p>
            <a:pPr algn="ctr"/>
            <a:r>
              <a:rPr lang="en-US" sz="3600" dirty="0" smtClean="0"/>
              <a:t>B</a:t>
            </a:r>
            <a:endParaRPr lang="en-US" sz="3600" dirty="0"/>
          </a:p>
        </p:txBody>
      </p:sp>
      <p:sp>
        <p:nvSpPr>
          <p:cNvPr id="7" name="TextBox 6"/>
          <p:cNvSpPr txBox="1"/>
          <p:nvPr/>
        </p:nvSpPr>
        <p:spPr>
          <a:xfrm>
            <a:off x="4429247" y="3264084"/>
            <a:ext cx="468398" cy="646331"/>
          </a:xfrm>
          <a:prstGeom prst="rect">
            <a:avLst/>
          </a:prstGeom>
          <a:noFill/>
          <a:ln>
            <a:solidFill>
              <a:schemeClr val="accent1"/>
            </a:solidFill>
          </a:ln>
        </p:spPr>
        <p:txBody>
          <a:bodyPr wrap="square" rtlCol="0">
            <a:spAutoFit/>
          </a:bodyPr>
          <a:lstStyle/>
          <a:p>
            <a:pPr algn="ctr"/>
            <a:r>
              <a:rPr lang="en-US" sz="3600" dirty="0" smtClean="0"/>
              <a:t>C</a:t>
            </a:r>
            <a:endParaRPr lang="en-US" sz="3600" dirty="0"/>
          </a:p>
        </p:txBody>
      </p:sp>
      <p:sp>
        <p:nvSpPr>
          <p:cNvPr id="8" name="TextBox 7"/>
          <p:cNvSpPr txBox="1"/>
          <p:nvPr/>
        </p:nvSpPr>
        <p:spPr>
          <a:xfrm>
            <a:off x="4429247" y="4104822"/>
            <a:ext cx="468398" cy="646331"/>
          </a:xfrm>
          <a:prstGeom prst="rect">
            <a:avLst/>
          </a:prstGeom>
          <a:noFill/>
          <a:ln>
            <a:solidFill>
              <a:schemeClr val="accent1"/>
            </a:solidFill>
          </a:ln>
        </p:spPr>
        <p:txBody>
          <a:bodyPr wrap="none" rtlCol="0">
            <a:spAutoFit/>
          </a:bodyPr>
          <a:lstStyle/>
          <a:p>
            <a:pPr algn="ctr"/>
            <a:r>
              <a:rPr lang="en-US" sz="3600" dirty="0" smtClean="0"/>
              <a:t>D</a:t>
            </a:r>
            <a:endParaRPr lang="en-US" sz="3600" dirty="0"/>
          </a:p>
        </p:txBody>
      </p:sp>
      <p:cxnSp>
        <p:nvCxnSpPr>
          <p:cNvPr id="10" name="Straight Arrow Connector 9"/>
          <p:cNvCxnSpPr>
            <a:stCxn id="6" idx="3"/>
            <a:endCxn id="7" idx="1"/>
          </p:cNvCxnSpPr>
          <p:nvPr/>
        </p:nvCxnSpPr>
        <p:spPr>
          <a:xfrm flipV="1">
            <a:off x="3630952" y="3587250"/>
            <a:ext cx="798295" cy="38261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 idx="3"/>
            <a:endCxn id="8" idx="1"/>
          </p:cNvCxnSpPr>
          <p:nvPr/>
        </p:nvCxnSpPr>
        <p:spPr>
          <a:xfrm>
            <a:off x="3630952" y="3969863"/>
            <a:ext cx="798295" cy="45812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494607" y="3236193"/>
            <a:ext cx="927049" cy="646331"/>
          </a:xfrm>
          <a:prstGeom prst="rect">
            <a:avLst/>
          </a:prstGeom>
          <a:noFill/>
          <a:ln>
            <a:solidFill>
              <a:schemeClr val="accent1"/>
            </a:solidFill>
          </a:ln>
        </p:spPr>
        <p:txBody>
          <a:bodyPr wrap="none" rtlCol="0">
            <a:spAutoFit/>
          </a:bodyPr>
          <a:lstStyle/>
          <a:p>
            <a:pPr algn="ctr"/>
            <a:r>
              <a:rPr lang="en-US" sz="3600" dirty="0" smtClean="0"/>
              <a:t>A, B</a:t>
            </a:r>
            <a:endParaRPr lang="en-US" sz="3600" dirty="0"/>
          </a:p>
        </p:txBody>
      </p:sp>
      <p:sp>
        <p:nvSpPr>
          <p:cNvPr id="20" name="TextBox 19"/>
          <p:cNvSpPr txBox="1"/>
          <p:nvPr/>
        </p:nvSpPr>
        <p:spPr>
          <a:xfrm>
            <a:off x="8871842" y="3236193"/>
            <a:ext cx="468398" cy="646331"/>
          </a:xfrm>
          <a:prstGeom prst="rect">
            <a:avLst/>
          </a:prstGeom>
          <a:noFill/>
          <a:ln>
            <a:solidFill>
              <a:schemeClr val="accent1"/>
            </a:solidFill>
          </a:ln>
        </p:spPr>
        <p:txBody>
          <a:bodyPr wrap="square" rtlCol="0">
            <a:spAutoFit/>
          </a:bodyPr>
          <a:lstStyle/>
          <a:p>
            <a:pPr algn="ctr"/>
            <a:r>
              <a:rPr lang="en-US" sz="3600" dirty="0" smtClean="0"/>
              <a:t>C</a:t>
            </a:r>
            <a:endParaRPr lang="en-US" sz="3600" dirty="0"/>
          </a:p>
        </p:txBody>
      </p:sp>
      <p:cxnSp>
        <p:nvCxnSpPr>
          <p:cNvPr id="23" name="Straight Arrow Connector 22"/>
          <p:cNvCxnSpPr>
            <a:stCxn id="19" idx="3"/>
            <a:endCxn id="20" idx="1"/>
          </p:cNvCxnSpPr>
          <p:nvPr/>
        </p:nvCxnSpPr>
        <p:spPr>
          <a:xfrm>
            <a:off x="8421656" y="3559359"/>
            <a:ext cx="450186"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494607" y="4162517"/>
            <a:ext cx="927049" cy="646331"/>
          </a:xfrm>
          <a:prstGeom prst="rect">
            <a:avLst/>
          </a:prstGeom>
          <a:noFill/>
          <a:ln>
            <a:solidFill>
              <a:schemeClr val="accent1"/>
            </a:solidFill>
          </a:ln>
        </p:spPr>
        <p:txBody>
          <a:bodyPr wrap="square" rtlCol="0">
            <a:spAutoFit/>
          </a:bodyPr>
          <a:lstStyle/>
          <a:p>
            <a:pPr algn="ctr"/>
            <a:r>
              <a:rPr lang="en-US" sz="3600" dirty="0"/>
              <a:t>C</a:t>
            </a:r>
            <a:r>
              <a:rPr lang="en-US" sz="3600" dirty="0" smtClean="0"/>
              <a:t>, B</a:t>
            </a:r>
            <a:endParaRPr lang="en-US" sz="3600" dirty="0"/>
          </a:p>
        </p:txBody>
      </p:sp>
      <p:sp>
        <p:nvSpPr>
          <p:cNvPr id="25" name="TextBox 24"/>
          <p:cNvSpPr txBox="1"/>
          <p:nvPr/>
        </p:nvSpPr>
        <p:spPr>
          <a:xfrm>
            <a:off x="8871842" y="4162517"/>
            <a:ext cx="468398" cy="646331"/>
          </a:xfrm>
          <a:prstGeom prst="rect">
            <a:avLst/>
          </a:prstGeom>
          <a:noFill/>
          <a:ln>
            <a:solidFill>
              <a:schemeClr val="accent1"/>
            </a:solidFill>
          </a:ln>
        </p:spPr>
        <p:txBody>
          <a:bodyPr wrap="none" rtlCol="0">
            <a:spAutoFit/>
          </a:bodyPr>
          <a:lstStyle/>
          <a:p>
            <a:pPr algn="ctr"/>
            <a:r>
              <a:rPr lang="en-US" sz="3600" dirty="0"/>
              <a:t>D</a:t>
            </a:r>
          </a:p>
        </p:txBody>
      </p:sp>
      <p:cxnSp>
        <p:nvCxnSpPr>
          <p:cNvPr id="26" name="Straight Arrow Connector 25"/>
          <p:cNvCxnSpPr>
            <a:stCxn id="24" idx="3"/>
            <a:endCxn id="25" idx="1"/>
          </p:cNvCxnSpPr>
          <p:nvPr/>
        </p:nvCxnSpPr>
        <p:spPr>
          <a:xfrm>
            <a:off x="8421656" y="4485683"/>
            <a:ext cx="450186"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58426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9" grpId="0" animBg="1"/>
      <p:bldP spid="20" grpId="0" animBg="1"/>
      <p:bldP spid="24" grpId="0" animBg="1"/>
      <p:bldP spid="2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Variable Length Delta Prefetcher</a:t>
            </a:r>
            <a:endParaRPr lang="en-US"/>
          </a:p>
        </p:txBody>
      </p:sp>
      <p:sp>
        <p:nvSpPr>
          <p:cNvPr id="5" name="Slide Number Placeholder 4"/>
          <p:cNvSpPr>
            <a:spLocks noGrp="1"/>
          </p:cNvSpPr>
          <p:nvPr>
            <p:ph type="sldNum" sz="quarter" idx="12"/>
          </p:nvPr>
        </p:nvSpPr>
        <p:spPr/>
        <p:txBody>
          <a:bodyPr/>
          <a:lstStyle/>
          <a:p>
            <a:fld id="{4D60A2E4-B75E-4839-B6CF-1C984650DF5E}" type="slidenum">
              <a:rPr lang="en-US" smtClean="0"/>
              <a:t>27</a:t>
            </a:fld>
            <a:endParaRPr lang="en-US"/>
          </a:p>
        </p:txBody>
      </p:sp>
      <p:grpSp>
        <p:nvGrpSpPr>
          <p:cNvPr id="64" name="Group 63"/>
          <p:cNvGrpSpPr/>
          <p:nvPr/>
        </p:nvGrpSpPr>
        <p:grpSpPr>
          <a:xfrm>
            <a:off x="1140534" y="2459938"/>
            <a:ext cx="8551677" cy="708591"/>
            <a:chOff x="1140534" y="2459938"/>
            <a:chExt cx="8551677" cy="708591"/>
          </a:xfrm>
        </p:grpSpPr>
        <p:sp>
          <p:nvSpPr>
            <p:cNvPr id="39" name="Rectangle 38"/>
            <p:cNvSpPr/>
            <p:nvPr/>
          </p:nvSpPr>
          <p:spPr>
            <a:xfrm>
              <a:off x="3516188" y="2522198"/>
              <a:ext cx="670820" cy="646331"/>
            </a:xfrm>
            <a:prstGeom prst="rect">
              <a:avLst/>
            </a:prstGeom>
            <a:solidFill>
              <a:schemeClr val="accent1">
                <a:lumMod val="20000"/>
                <a:lumOff val="80000"/>
              </a:schemeClr>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B</a:t>
              </a:r>
              <a:endParaRPr lang="en-US" dirty="0">
                <a:solidFill>
                  <a:schemeClr val="tx1"/>
                </a:solidFill>
              </a:endParaRPr>
            </a:p>
          </p:txBody>
        </p:sp>
        <p:sp>
          <p:nvSpPr>
            <p:cNvPr id="40" name="Rectangle 39"/>
            <p:cNvSpPr/>
            <p:nvPr/>
          </p:nvSpPr>
          <p:spPr>
            <a:xfrm>
              <a:off x="5506904" y="2522198"/>
              <a:ext cx="4185307" cy="646331"/>
            </a:xfrm>
            <a:prstGeom prst="rect">
              <a:avLst/>
            </a:prstGeom>
            <a:solidFill>
              <a:schemeClr val="bg1"/>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C  </a:t>
              </a:r>
              <a:r>
                <a:rPr lang="en-US" sz="2800" b="1" dirty="0" smtClean="0">
                  <a:solidFill>
                    <a:srgbClr val="FF0000"/>
                  </a:solidFill>
                </a:rPr>
                <a:t>X </a:t>
              </a:r>
              <a:r>
                <a:rPr lang="en-US" sz="2800" dirty="0" smtClean="0">
                  <a:solidFill>
                    <a:schemeClr val="tx1"/>
                  </a:solidFill>
                </a:rPr>
                <a:t> E  F</a:t>
              </a:r>
              <a:endParaRPr lang="en-US" dirty="0">
                <a:solidFill>
                  <a:schemeClr val="tx1"/>
                </a:solidFill>
              </a:endParaRPr>
            </a:p>
          </p:txBody>
        </p:sp>
        <p:cxnSp>
          <p:nvCxnSpPr>
            <p:cNvPr id="41" name="Straight Arrow Connector 40"/>
            <p:cNvCxnSpPr>
              <a:stCxn id="39" idx="3"/>
              <a:endCxn id="40" idx="1"/>
            </p:cNvCxnSpPr>
            <p:nvPr/>
          </p:nvCxnSpPr>
          <p:spPr>
            <a:xfrm>
              <a:off x="4187008" y="2845364"/>
              <a:ext cx="1319896" cy="0"/>
            </a:xfrm>
            <a:prstGeom prst="straightConnector1">
              <a:avLst/>
            </a:prstGeom>
            <a:ln w="381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140534" y="2583753"/>
              <a:ext cx="2278252" cy="523220"/>
            </a:xfrm>
            <a:prstGeom prst="rect">
              <a:avLst/>
            </a:prstGeom>
            <a:solidFill>
              <a:schemeClr val="accent6">
                <a:lumMod val="20000"/>
                <a:lumOff val="80000"/>
              </a:schemeClr>
            </a:solidFill>
          </p:spPr>
          <p:txBody>
            <a:bodyPr wrap="none" rtlCol="0">
              <a:spAutoFit/>
            </a:bodyPr>
            <a:lstStyle/>
            <a:p>
              <a:r>
                <a:rPr lang="en-US" sz="2800" dirty="0" smtClean="0"/>
                <a:t>Accuracy(A)++</a:t>
              </a:r>
              <a:endParaRPr lang="en-US" sz="2800" dirty="0"/>
            </a:p>
          </p:txBody>
        </p:sp>
        <p:sp>
          <p:nvSpPr>
            <p:cNvPr id="52" name="TextBox 51"/>
            <p:cNvSpPr txBox="1"/>
            <p:nvPr/>
          </p:nvSpPr>
          <p:spPr>
            <a:xfrm>
              <a:off x="4232592" y="2459938"/>
              <a:ext cx="1250471" cy="400110"/>
            </a:xfrm>
            <a:prstGeom prst="rect">
              <a:avLst/>
            </a:prstGeom>
            <a:noFill/>
          </p:spPr>
          <p:txBody>
            <a:bodyPr wrap="none" rtlCol="0">
              <a:spAutoFit/>
            </a:bodyPr>
            <a:lstStyle/>
            <a:p>
              <a:r>
                <a:rPr lang="en-US" sz="2000" dirty="0" smtClean="0"/>
                <a:t>Prediction</a:t>
              </a:r>
              <a:endParaRPr lang="en-US" sz="2000" dirty="0"/>
            </a:p>
          </p:txBody>
        </p:sp>
      </p:grpSp>
      <p:grpSp>
        <p:nvGrpSpPr>
          <p:cNvPr id="65" name="Group 64"/>
          <p:cNvGrpSpPr/>
          <p:nvPr/>
        </p:nvGrpSpPr>
        <p:grpSpPr>
          <a:xfrm>
            <a:off x="2007499" y="3291636"/>
            <a:ext cx="8550667" cy="702637"/>
            <a:chOff x="2007499" y="3291636"/>
            <a:chExt cx="8550667" cy="702637"/>
          </a:xfrm>
        </p:grpSpPr>
        <p:sp>
          <p:nvSpPr>
            <p:cNvPr id="42" name="Rectangle 41"/>
            <p:cNvSpPr/>
            <p:nvPr/>
          </p:nvSpPr>
          <p:spPr>
            <a:xfrm>
              <a:off x="4382143" y="3347942"/>
              <a:ext cx="670820" cy="646331"/>
            </a:xfrm>
            <a:prstGeom prst="rect">
              <a:avLst/>
            </a:prstGeom>
            <a:solidFill>
              <a:schemeClr val="accent1">
                <a:lumMod val="20000"/>
                <a:lumOff val="80000"/>
              </a:schemeClr>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C</a:t>
              </a:r>
              <a:endParaRPr lang="en-US" dirty="0">
                <a:solidFill>
                  <a:schemeClr val="tx1"/>
                </a:solidFill>
              </a:endParaRPr>
            </a:p>
          </p:txBody>
        </p:sp>
        <p:sp>
          <p:nvSpPr>
            <p:cNvPr id="43" name="Rectangle 42"/>
            <p:cNvSpPr/>
            <p:nvPr/>
          </p:nvSpPr>
          <p:spPr>
            <a:xfrm>
              <a:off x="6372859" y="3347941"/>
              <a:ext cx="4185307" cy="646331"/>
            </a:xfrm>
            <a:prstGeom prst="rect">
              <a:avLst/>
            </a:prstGeom>
            <a:solidFill>
              <a:schemeClr val="bg1"/>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0000"/>
                  </a:solidFill>
                </a:rPr>
                <a:t>X</a:t>
              </a:r>
              <a:r>
                <a:rPr lang="en-US" sz="2800" dirty="0" smtClean="0">
                  <a:solidFill>
                    <a:schemeClr val="tx1"/>
                  </a:solidFill>
                </a:rPr>
                <a:t>  E  F  A</a:t>
              </a:r>
              <a:endParaRPr lang="en-US" dirty="0">
                <a:solidFill>
                  <a:schemeClr val="tx1"/>
                </a:solidFill>
              </a:endParaRPr>
            </a:p>
          </p:txBody>
        </p:sp>
        <p:cxnSp>
          <p:nvCxnSpPr>
            <p:cNvPr id="44" name="Straight Arrow Connector 43"/>
            <p:cNvCxnSpPr>
              <a:stCxn id="42" idx="3"/>
              <a:endCxn id="43" idx="1"/>
            </p:cNvCxnSpPr>
            <p:nvPr/>
          </p:nvCxnSpPr>
          <p:spPr>
            <a:xfrm flipV="1">
              <a:off x="5052963" y="3671107"/>
              <a:ext cx="1319896" cy="1"/>
            </a:xfrm>
            <a:prstGeom prst="straightConnector1">
              <a:avLst/>
            </a:prstGeom>
            <a:ln w="381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007499" y="3408794"/>
              <a:ext cx="2265428" cy="523220"/>
            </a:xfrm>
            <a:prstGeom prst="rect">
              <a:avLst/>
            </a:prstGeom>
            <a:solidFill>
              <a:schemeClr val="accent6">
                <a:lumMod val="20000"/>
                <a:lumOff val="80000"/>
              </a:schemeClr>
            </a:solidFill>
          </p:spPr>
          <p:txBody>
            <a:bodyPr wrap="none" rtlCol="0">
              <a:spAutoFit/>
            </a:bodyPr>
            <a:lstStyle/>
            <a:p>
              <a:r>
                <a:rPr lang="en-US" sz="2800" dirty="0" smtClean="0"/>
                <a:t>Accuracy(B)++</a:t>
              </a:r>
              <a:endParaRPr lang="en-US" sz="2800" dirty="0"/>
            </a:p>
          </p:txBody>
        </p:sp>
        <p:sp>
          <p:nvSpPr>
            <p:cNvPr id="53" name="TextBox 52"/>
            <p:cNvSpPr txBox="1"/>
            <p:nvPr/>
          </p:nvSpPr>
          <p:spPr>
            <a:xfrm>
              <a:off x="5098547" y="3291636"/>
              <a:ext cx="1250471" cy="400110"/>
            </a:xfrm>
            <a:prstGeom prst="rect">
              <a:avLst/>
            </a:prstGeom>
            <a:noFill/>
          </p:spPr>
          <p:txBody>
            <a:bodyPr wrap="none" rtlCol="0">
              <a:spAutoFit/>
            </a:bodyPr>
            <a:lstStyle/>
            <a:p>
              <a:r>
                <a:rPr lang="en-US" sz="2000" dirty="0" smtClean="0"/>
                <a:t>Prediction</a:t>
              </a:r>
              <a:endParaRPr lang="en-US" sz="2000" dirty="0"/>
            </a:p>
          </p:txBody>
        </p:sp>
      </p:grpSp>
      <p:grpSp>
        <p:nvGrpSpPr>
          <p:cNvPr id="66" name="Group 65"/>
          <p:cNvGrpSpPr/>
          <p:nvPr/>
        </p:nvGrpSpPr>
        <p:grpSpPr>
          <a:xfrm>
            <a:off x="2774711" y="4111412"/>
            <a:ext cx="8572806" cy="708604"/>
            <a:chOff x="2774711" y="4111412"/>
            <a:chExt cx="8572806" cy="708604"/>
          </a:xfrm>
        </p:grpSpPr>
        <p:sp>
          <p:nvSpPr>
            <p:cNvPr id="45" name="Rectangle 44"/>
            <p:cNvSpPr/>
            <p:nvPr/>
          </p:nvSpPr>
          <p:spPr>
            <a:xfrm>
              <a:off x="5171494" y="4173685"/>
              <a:ext cx="670820" cy="646331"/>
            </a:xfrm>
            <a:prstGeom prst="rect">
              <a:avLst/>
            </a:prstGeom>
            <a:solidFill>
              <a:schemeClr val="accent1">
                <a:lumMod val="20000"/>
                <a:lumOff val="80000"/>
              </a:schemeClr>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D</a:t>
              </a:r>
              <a:endParaRPr lang="en-US" sz="2000" dirty="0">
                <a:solidFill>
                  <a:schemeClr val="tx1"/>
                </a:solidFill>
              </a:endParaRPr>
            </a:p>
          </p:txBody>
        </p:sp>
        <p:sp>
          <p:nvSpPr>
            <p:cNvPr id="46" name="Rectangle 45"/>
            <p:cNvSpPr/>
            <p:nvPr/>
          </p:nvSpPr>
          <p:spPr>
            <a:xfrm>
              <a:off x="7162210" y="4173684"/>
              <a:ext cx="4185307" cy="646331"/>
            </a:xfrm>
            <a:prstGeom prst="rect">
              <a:avLst/>
            </a:prstGeom>
            <a:solidFill>
              <a:schemeClr val="bg1"/>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E  F  A  B</a:t>
              </a:r>
              <a:endParaRPr lang="en-US" dirty="0">
                <a:solidFill>
                  <a:schemeClr val="tx1"/>
                </a:solidFill>
              </a:endParaRPr>
            </a:p>
          </p:txBody>
        </p:sp>
        <p:cxnSp>
          <p:nvCxnSpPr>
            <p:cNvPr id="47" name="Straight Arrow Connector 46"/>
            <p:cNvCxnSpPr>
              <a:stCxn id="45" idx="3"/>
              <a:endCxn id="46" idx="1"/>
            </p:cNvCxnSpPr>
            <p:nvPr/>
          </p:nvCxnSpPr>
          <p:spPr>
            <a:xfrm flipV="1">
              <a:off x="5842314" y="4496850"/>
              <a:ext cx="1319896" cy="1"/>
            </a:xfrm>
            <a:prstGeom prst="straightConnector1">
              <a:avLst/>
            </a:prstGeom>
            <a:ln w="381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2774711" y="4233833"/>
              <a:ext cx="2120132" cy="523220"/>
            </a:xfrm>
            <a:prstGeom prst="rect">
              <a:avLst/>
            </a:prstGeom>
            <a:solidFill>
              <a:srgbClr val="FFCCCC"/>
            </a:solidFill>
          </p:spPr>
          <p:txBody>
            <a:bodyPr wrap="none" rtlCol="0">
              <a:spAutoFit/>
            </a:bodyPr>
            <a:lstStyle/>
            <a:p>
              <a:r>
                <a:rPr lang="en-US" sz="2800" dirty="0" smtClean="0"/>
                <a:t>Accuracy(C)--</a:t>
              </a:r>
              <a:endParaRPr lang="en-US" sz="2800" dirty="0"/>
            </a:p>
          </p:txBody>
        </p:sp>
        <p:sp>
          <p:nvSpPr>
            <p:cNvPr id="54" name="TextBox 53"/>
            <p:cNvSpPr txBox="1"/>
            <p:nvPr/>
          </p:nvSpPr>
          <p:spPr>
            <a:xfrm>
              <a:off x="5887898" y="4111412"/>
              <a:ext cx="1250471" cy="400110"/>
            </a:xfrm>
            <a:prstGeom prst="rect">
              <a:avLst/>
            </a:prstGeom>
            <a:noFill/>
          </p:spPr>
          <p:txBody>
            <a:bodyPr wrap="none" rtlCol="0">
              <a:spAutoFit/>
            </a:bodyPr>
            <a:lstStyle/>
            <a:p>
              <a:r>
                <a:rPr lang="en-US" sz="2000" dirty="0" smtClean="0"/>
                <a:t>Prediction</a:t>
              </a:r>
              <a:endParaRPr lang="en-US" sz="2000" dirty="0"/>
            </a:p>
          </p:txBody>
        </p:sp>
      </p:grpSp>
      <p:grpSp>
        <p:nvGrpSpPr>
          <p:cNvPr id="63" name="Group 62"/>
          <p:cNvGrpSpPr/>
          <p:nvPr/>
        </p:nvGrpSpPr>
        <p:grpSpPr>
          <a:xfrm>
            <a:off x="2311612" y="967466"/>
            <a:ext cx="8033638" cy="1375319"/>
            <a:chOff x="2311612" y="967466"/>
            <a:chExt cx="8033638" cy="1375319"/>
          </a:xfrm>
        </p:grpSpPr>
        <p:sp>
          <p:nvSpPr>
            <p:cNvPr id="36" name="Rectangle 35"/>
            <p:cNvSpPr/>
            <p:nvPr/>
          </p:nvSpPr>
          <p:spPr>
            <a:xfrm>
              <a:off x="2668400" y="1696454"/>
              <a:ext cx="670820" cy="646331"/>
            </a:xfrm>
            <a:prstGeom prst="rect">
              <a:avLst/>
            </a:prstGeom>
            <a:solidFill>
              <a:schemeClr val="accent1">
                <a:lumMod val="20000"/>
                <a:lumOff val="80000"/>
              </a:schemeClr>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A</a:t>
              </a:r>
              <a:endParaRPr lang="en-US" dirty="0">
                <a:solidFill>
                  <a:schemeClr val="tx1"/>
                </a:solidFill>
              </a:endParaRPr>
            </a:p>
          </p:txBody>
        </p:sp>
        <p:sp>
          <p:nvSpPr>
            <p:cNvPr id="37" name="Rectangle 36"/>
            <p:cNvSpPr/>
            <p:nvPr/>
          </p:nvSpPr>
          <p:spPr>
            <a:xfrm>
              <a:off x="4659116" y="1696454"/>
              <a:ext cx="4185307" cy="646331"/>
            </a:xfrm>
            <a:prstGeom prst="rect">
              <a:avLst/>
            </a:prstGeom>
            <a:solidFill>
              <a:schemeClr val="bg1"/>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B  C  </a:t>
              </a:r>
              <a:r>
                <a:rPr lang="en-US" sz="2800" b="1" dirty="0" smtClean="0">
                  <a:solidFill>
                    <a:srgbClr val="FF0000"/>
                  </a:solidFill>
                </a:rPr>
                <a:t>X  </a:t>
              </a:r>
              <a:r>
                <a:rPr lang="en-US" sz="2800" dirty="0" smtClean="0">
                  <a:solidFill>
                    <a:schemeClr val="tx1"/>
                  </a:solidFill>
                </a:rPr>
                <a:t>E</a:t>
              </a:r>
              <a:endParaRPr lang="en-US" dirty="0">
                <a:solidFill>
                  <a:schemeClr val="tx1"/>
                </a:solidFill>
              </a:endParaRPr>
            </a:p>
          </p:txBody>
        </p:sp>
        <p:cxnSp>
          <p:nvCxnSpPr>
            <p:cNvPr id="38" name="Straight Arrow Connector 37"/>
            <p:cNvCxnSpPr>
              <a:stCxn id="36" idx="3"/>
              <a:endCxn id="37" idx="1"/>
            </p:cNvCxnSpPr>
            <p:nvPr/>
          </p:nvCxnSpPr>
          <p:spPr>
            <a:xfrm>
              <a:off x="3339220" y="2019620"/>
              <a:ext cx="1319896" cy="0"/>
            </a:xfrm>
            <a:prstGeom prst="straightConnector1">
              <a:avLst/>
            </a:prstGeom>
            <a:ln w="381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3338833" y="1639600"/>
              <a:ext cx="1250471" cy="400110"/>
            </a:xfrm>
            <a:prstGeom prst="rect">
              <a:avLst/>
            </a:prstGeom>
            <a:noFill/>
          </p:spPr>
          <p:txBody>
            <a:bodyPr wrap="none" rtlCol="0">
              <a:spAutoFit/>
            </a:bodyPr>
            <a:lstStyle/>
            <a:p>
              <a:r>
                <a:rPr lang="en-US" sz="2000" dirty="0" smtClean="0"/>
                <a:t>Prediction</a:t>
              </a:r>
              <a:endParaRPr lang="en-US" sz="2000" dirty="0"/>
            </a:p>
          </p:txBody>
        </p:sp>
        <p:cxnSp>
          <p:nvCxnSpPr>
            <p:cNvPr id="55" name="Straight Arrow Connector 54"/>
            <p:cNvCxnSpPr>
              <a:endCxn id="36" idx="0"/>
            </p:cNvCxnSpPr>
            <p:nvPr/>
          </p:nvCxnSpPr>
          <p:spPr>
            <a:xfrm>
              <a:off x="3003810" y="1429853"/>
              <a:ext cx="0" cy="266601"/>
            </a:xfrm>
            <a:prstGeom prst="straightConnector1">
              <a:avLst/>
            </a:prstGeom>
            <a:ln w="381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4659116" y="967466"/>
              <a:ext cx="4185307" cy="646331"/>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Degree 1-4 Predictions</a:t>
              </a:r>
              <a:endParaRPr lang="en-US" sz="1600" dirty="0">
                <a:solidFill>
                  <a:schemeClr val="tx1"/>
                </a:solidFill>
              </a:endParaRPr>
            </a:p>
          </p:txBody>
        </p:sp>
        <p:cxnSp>
          <p:nvCxnSpPr>
            <p:cNvPr id="57" name="Straight Arrow Connector 56"/>
            <p:cNvCxnSpPr/>
            <p:nvPr/>
          </p:nvCxnSpPr>
          <p:spPr>
            <a:xfrm>
              <a:off x="6674530" y="1429853"/>
              <a:ext cx="0" cy="266601"/>
            </a:xfrm>
            <a:prstGeom prst="straightConnector1">
              <a:avLst/>
            </a:prstGeom>
            <a:ln w="381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8" name="Bent-Up Arrow 57"/>
            <p:cNvSpPr/>
            <p:nvPr/>
          </p:nvSpPr>
          <p:spPr>
            <a:xfrm rot="10800000">
              <a:off x="6867945" y="1504929"/>
              <a:ext cx="2227609" cy="375449"/>
            </a:xfrm>
            <a:prstGeom prst="bentUpArrow">
              <a:avLst>
                <a:gd name="adj1" fmla="val 18548"/>
                <a:gd name="adj2" fmla="val 25000"/>
                <a:gd name="adj3" fmla="val 25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p:cNvSpPr txBox="1"/>
            <p:nvPr/>
          </p:nvSpPr>
          <p:spPr>
            <a:xfrm>
              <a:off x="9094779" y="1170241"/>
              <a:ext cx="1250471" cy="707886"/>
            </a:xfrm>
            <a:prstGeom prst="rect">
              <a:avLst/>
            </a:prstGeom>
            <a:noFill/>
            <a:ln>
              <a:solidFill>
                <a:srgbClr val="FF0000"/>
              </a:solidFill>
            </a:ln>
          </p:spPr>
          <p:txBody>
            <a:bodyPr wrap="none" rtlCol="0">
              <a:spAutoFit/>
            </a:bodyPr>
            <a:lstStyle/>
            <a:p>
              <a:pPr algn="ctr"/>
              <a:r>
                <a:rPr lang="en-US" sz="2000" dirty="0" smtClean="0"/>
                <a:t>Incorrect </a:t>
              </a:r>
            </a:p>
            <a:p>
              <a:pPr algn="ctr"/>
              <a:r>
                <a:rPr lang="en-US" sz="2000" dirty="0" smtClean="0"/>
                <a:t>Prediction</a:t>
              </a:r>
              <a:endParaRPr lang="en-US" sz="2000" dirty="0"/>
            </a:p>
          </p:txBody>
        </p:sp>
        <p:sp>
          <p:nvSpPr>
            <p:cNvPr id="60" name="TextBox 59"/>
            <p:cNvSpPr txBox="1"/>
            <p:nvPr/>
          </p:nvSpPr>
          <p:spPr>
            <a:xfrm>
              <a:off x="2311612" y="1087717"/>
              <a:ext cx="1370888" cy="461665"/>
            </a:xfrm>
            <a:prstGeom prst="rect">
              <a:avLst/>
            </a:prstGeom>
            <a:noFill/>
          </p:spPr>
          <p:txBody>
            <a:bodyPr wrap="none" rtlCol="0">
              <a:spAutoFit/>
            </a:bodyPr>
            <a:lstStyle/>
            <a:p>
              <a:pPr algn="ctr"/>
              <a:r>
                <a:rPr lang="en-US" sz="2400" dirty="0" smtClean="0"/>
                <a:t>L2 Access</a:t>
              </a:r>
              <a:endParaRPr lang="en-US" sz="2400" dirty="0"/>
            </a:p>
          </p:txBody>
        </p:sp>
      </p:grpSp>
      <p:sp>
        <p:nvSpPr>
          <p:cNvPr id="61" name="TextBox 60"/>
          <p:cNvSpPr txBox="1"/>
          <p:nvPr/>
        </p:nvSpPr>
        <p:spPr>
          <a:xfrm>
            <a:off x="1519614" y="596124"/>
            <a:ext cx="9163735" cy="523220"/>
          </a:xfrm>
          <a:prstGeom prst="rect">
            <a:avLst/>
          </a:prstGeom>
          <a:solidFill>
            <a:schemeClr val="accent1">
              <a:lumMod val="20000"/>
              <a:lumOff val="80000"/>
            </a:schemeClr>
          </a:solidFill>
          <a:ln w="38100" cmpd="sng">
            <a:noFill/>
          </a:ln>
        </p:spPr>
        <p:txBody>
          <a:bodyPr wrap="square" rtlCol="0">
            <a:spAutoFit/>
          </a:bodyPr>
          <a:lstStyle/>
          <a:p>
            <a:pPr algn="ctr"/>
            <a:r>
              <a:rPr lang="en-US" sz="2800" dirty="0" smtClean="0"/>
              <a:t>Delta Stream: (A  B  C  D  E  </a:t>
            </a:r>
            <a:r>
              <a:rPr lang="en-US" sz="2800" dirty="0"/>
              <a:t>F), (A  B  C  D  E  F)</a:t>
            </a:r>
          </a:p>
        </p:txBody>
      </p:sp>
      <p:sp>
        <p:nvSpPr>
          <p:cNvPr id="62" name="TextBox 61"/>
          <p:cNvSpPr txBox="1"/>
          <p:nvPr/>
        </p:nvSpPr>
        <p:spPr>
          <a:xfrm>
            <a:off x="0" y="5401435"/>
            <a:ext cx="12192000" cy="646331"/>
          </a:xfrm>
          <a:prstGeom prst="rect">
            <a:avLst/>
          </a:prstGeom>
          <a:solidFill>
            <a:schemeClr val="bg2"/>
          </a:solidFill>
        </p:spPr>
        <p:txBody>
          <a:bodyPr wrap="square" rtlCol="0">
            <a:spAutoFit/>
          </a:bodyPr>
          <a:lstStyle/>
          <a:p>
            <a:r>
              <a:rPr lang="en-US" sz="3600" dirty="0" smtClean="0">
                <a:latin typeface="+mj-lt"/>
              </a:rPr>
              <a:t>	Multi Degree Prefetch Example</a:t>
            </a:r>
            <a:endParaRPr lang="en-US" sz="3600" dirty="0">
              <a:latin typeface="+mj-lt"/>
            </a:endParaRPr>
          </a:p>
        </p:txBody>
      </p:sp>
    </p:spTree>
    <p:extLst>
      <p:ext uri="{BB962C8B-B14F-4D97-AF65-F5344CB8AC3E}">
        <p14:creationId xmlns:p14="http://schemas.microsoft.com/office/powerpoint/2010/main" val="22783143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Spatial Correlation</a:t>
            </a:r>
            <a:endParaRPr lang="en-US" dirty="0"/>
          </a:p>
        </p:txBody>
      </p:sp>
      <p:sp>
        <p:nvSpPr>
          <p:cNvPr id="3" name="Content Placeholder 2"/>
          <p:cNvSpPr>
            <a:spLocks noGrp="1"/>
          </p:cNvSpPr>
          <p:nvPr>
            <p:ph idx="1"/>
          </p:nvPr>
        </p:nvSpPr>
        <p:spPr>
          <a:xfrm>
            <a:off x="838200" y="1825625"/>
            <a:ext cx="10515600" cy="1284364"/>
          </a:xfrm>
        </p:spPr>
        <p:txBody>
          <a:bodyPr/>
          <a:lstStyle/>
          <a:p>
            <a:r>
              <a:rPr lang="en-US" dirty="0" smtClean="0"/>
              <a:t>Learn Access (Delta) Patterns</a:t>
            </a:r>
          </a:p>
          <a:p>
            <a:r>
              <a:rPr lang="en-US" dirty="0" smtClean="0"/>
              <a:t>Apply patterns when similar conditions re-occur</a:t>
            </a:r>
          </a:p>
          <a:p>
            <a:endParaRPr lang="en-US" dirty="0" smtClean="0"/>
          </a:p>
        </p:txBody>
      </p:sp>
      <p:sp>
        <p:nvSpPr>
          <p:cNvPr id="4" name="Footer Placeholder 3"/>
          <p:cNvSpPr>
            <a:spLocks noGrp="1"/>
          </p:cNvSpPr>
          <p:nvPr>
            <p:ph type="ftr" sz="quarter" idx="11"/>
          </p:nvPr>
        </p:nvSpPr>
        <p:spPr/>
        <p:txBody>
          <a:bodyPr/>
          <a:lstStyle/>
          <a:p>
            <a:r>
              <a:rPr lang="en-US" smtClean="0"/>
              <a:t>Variable Length Delta Prefetcher</a:t>
            </a:r>
            <a:endParaRPr lang="en-US" dirty="0"/>
          </a:p>
        </p:txBody>
      </p:sp>
      <p:sp>
        <p:nvSpPr>
          <p:cNvPr id="5" name="Slide Number Placeholder 4"/>
          <p:cNvSpPr>
            <a:spLocks noGrp="1"/>
          </p:cNvSpPr>
          <p:nvPr>
            <p:ph type="sldNum" sz="quarter" idx="12"/>
          </p:nvPr>
        </p:nvSpPr>
        <p:spPr/>
        <p:txBody>
          <a:bodyPr/>
          <a:lstStyle/>
          <a:p>
            <a:fld id="{4D60A2E4-B75E-4839-B6CF-1C984650DF5E}" type="slidenum">
              <a:rPr lang="en-US" smtClean="0"/>
              <a:t>3</a:t>
            </a:fld>
            <a:endParaRPr lang="en-US"/>
          </a:p>
        </p:txBody>
      </p:sp>
      <p:sp>
        <p:nvSpPr>
          <p:cNvPr id="9" name="Title 1"/>
          <p:cNvSpPr txBox="1">
            <a:spLocks/>
          </p:cNvSpPr>
          <p:nvPr/>
        </p:nvSpPr>
        <p:spPr>
          <a:xfrm>
            <a:off x="824439" y="3057745"/>
            <a:ext cx="10515600" cy="1325563"/>
          </a:xfrm>
          <a:prstGeom prst="rect">
            <a:avLst/>
          </a:prstGeom>
          <a:solidFill>
            <a:schemeClr val="bg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Delta Patterns</a:t>
            </a:r>
            <a:endParaRPr lang="en-US" dirty="0"/>
          </a:p>
        </p:txBody>
      </p:sp>
      <p:sp>
        <p:nvSpPr>
          <p:cNvPr id="10" name="Content Placeholder 2"/>
          <p:cNvSpPr txBox="1">
            <a:spLocks/>
          </p:cNvSpPr>
          <p:nvPr/>
        </p:nvSpPr>
        <p:spPr>
          <a:xfrm>
            <a:off x="848177" y="4601338"/>
            <a:ext cx="10515600" cy="12843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Regular Delta Patterns. </a:t>
            </a:r>
            <a:r>
              <a:rPr lang="en-US" dirty="0" err="1" smtClean="0"/>
              <a:t>Eg</a:t>
            </a:r>
            <a:r>
              <a:rPr lang="en-US" dirty="0" smtClean="0"/>
              <a:t>: ( +1, +1, +1)…, (+2, +2, +2, +2)…</a:t>
            </a:r>
          </a:p>
          <a:p>
            <a:r>
              <a:rPr lang="en-US" dirty="0" smtClean="0"/>
              <a:t>Irregular Delta  Patterns. </a:t>
            </a:r>
            <a:r>
              <a:rPr lang="en-US" dirty="0" err="1" smtClean="0"/>
              <a:t>Eg</a:t>
            </a:r>
            <a:r>
              <a:rPr lang="en-US" dirty="0" smtClean="0"/>
              <a:t>: ( +1, +2, +3 )…</a:t>
            </a:r>
            <a:endParaRPr lang="en-US" dirty="0" smtClean="0"/>
          </a:p>
        </p:txBody>
      </p:sp>
    </p:spTree>
    <p:extLst>
      <p:ext uri="{BB962C8B-B14F-4D97-AF65-F5344CB8AC3E}">
        <p14:creationId xmlns:p14="http://schemas.microsoft.com/office/powerpoint/2010/main" val="1765873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Repeatable Streams of Irregular Deltas</a:t>
            </a:r>
            <a:endParaRPr lang="en-US" dirty="0"/>
          </a:p>
        </p:txBody>
      </p:sp>
      <p:pic>
        <p:nvPicPr>
          <p:cNvPr id="6" name="Content Placeholder 5"/>
          <p:cNvPicPr>
            <a:picLocks noGrp="1" noChangeAspect="1"/>
          </p:cNvPicPr>
          <p:nvPr>
            <p:ph idx="1"/>
          </p:nvPr>
        </p:nvPicPr>
        <p:blipFill rotWithShape="1">
          <a:blip r:embed="rId3"/>
          <a:srcRect l="150" t="2866" r="1472" b="11481"/>
          <a:stretch/>
        </p:blipFill>
        <p:spPr>
          <a:xfrm>
            <a:off x="1376423" y="1687855"/>
            <a:ext cx="9538504" cy="4671328"/>
          </a:xfrm>
          <a:prstGeom prst="rect">
            <a:avLst/>
          </a:prstGeom>
        </p:spPr>
      </p:pic>
      <p:sp>
        <p:nvSpPr>
          <p:cNvPr id="4" name="Footer Placeholder 3"/>
          <p:cNvSpPr>
            <a:spLocks noGrp="1"/>
          </p:cNvSpPr>
          <p:nvPr>
            <p:ph type="ftr" sz="quarter" idx="11"/>
          </p:nvPr>
        </p:nvSpPr>
        <p:spPr/>
        <p:txBody>
          <a:bodyPr/>
          <a:lstStyle/>
          <a:p>
            <a:r>
              <a:rPr lang="en-US" smtClean="0"/>
              <a:t>Variable Length Delta Prefetcher</a:t>
            </a:r>
            <a:endParaRPr lang="en-US"/>
          </a:p>
        </p:txBody>
      </p:sp>
      <p:sp>
        <p:nvSpPr>
          <p:cNvPr id="5" name="Slide Number Placeholder 4"/>
          <p:cNvSpPr>
            <a:spLocks noGrp="1"/>
          </p:cNvSpPr>
          <p:nvPr>
            <p:ph type="sldNum" sz="quarter" idx="12"/>
          </p:nvPr>
        </p:nvSpPr>
        <p:spPr/>
        <p:txBody>
          <a:bodyPr/>
          <a:lstStyle/>
          <a:p>
            <a:fld id="{4D60A2E4-B75E-4839-B6CF-1C984650DF5E}" type="slidenum">
              <a:rPr lang="en-US" smtClean="0"/>
              <a:t>4</a:t>
            </a:fld>
            <a:endParaRPr lang="en-US"/>
          </a:p>
        </p:txBody>
      </p:sp>
      <p:sp>
        <p:nvSpPr>
          <p:cNvPr id="8" name="Rectangle 7"/>
          <p:cNvSpPr/>
          <p:nvPr/>
        </p:nvSpPr>
        <p:spPr>
          <a:xfrm>
            <a:off x="838200" y="4907666"/>
            <a:ext cx="10515600" cy="112853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lumMod val="95000"/>
                    <a:lumOff val="5000"/>
                  </a:schemeClr>
                </a:solidFill>
              </a:rPr>
              <a:t>Repeating Delta Pattern :  </a:t>
            </a:r>
            <a:r>
              <a:rPr lang="en-US" sz="2400" dirty="0" smtClean="0">
                <a:solidFill>
                  <a:schemeClr val="tx1">
                    <a:lumMod val="95000"/>
                    <a:lumOff val="5000"/>
                  </a:schemeClr>
                </a:solidFill>
              </a:rPr>
              <a:t>(1, 9, -8, 1, 8, 1, -8, 1, 1, 7</a:t>
            </a:r>
            <a:r>
              <a:rPr lang="en-US" sz="2400" dirty="0">
                <a:solidFill>
                  <a:schemeClr val="tx1">
                    <a:lumMod val="95000"/>
                    <a:lumOff val="5000"/>
                  </a:schemeClr>
                </a:solidFill>
              </a:rPr>
              <a:t>), (1, 9, -8 ……..</a:t>
            </a:r>
          </a:p>
        </p:txBody>
      </p:sp>
      <p:sp>
        <p:nvSpPr>
          <p:cNvPr id="3" name="TextBox 2"/>
          <p:cNvSpPr txBox="1"/>
          <p:nvPr/>
        </p:nvSpPr>
        <p:spPr>
          <a:xfrm>
            <a:off x="838200" y="2060293"/>
            <a:ext cx="3529556" cy="523220"/>
          </a:xfrm>
          <a:prstGeom prst="rect">
            <a:avLst/>
          </a:prstGeom>
          <a:solidFill>
            <a:schemeClr val="accent1">
              <a:lumMod val="20000"/>
              <a:lumOff val="80000"/>
            </a:schemeClr>
          </a:solidFill>
        </p:spPr>
        <p:txBody>
          <a:bodyPr wrap="none" rtlCol="0">
            <a:spAutoFit/>
          </a:bodyPr>
          <a:lstStyle/>
          <a:p>
            <a:r>
              <a:rPr lang="en-US" sz="2800" dirty="0" smtClean="0"/>
              <a:t>Delta patterns for </a:t>
            </a:r>
            <a:r>
              <a:rPr lang="en-US" sz="2800" dirty="0" err="1" smtClean="0"/>
              <a:t>milc</a:t>
            </a:r>
            <a:endParaRPr lang="en-US" sz="2800" dirty="0"/>
          </a:p>
        </p:txBody>
      </p:sp>
    </p:spTree>
    <p:extLst>
      <p:ext uri="{BB962C8B-B14F-4D97-AF65-F5344CB8AC3E}">
        <p14:creationId xmlns:p14="http://schemas.microsoft.com/office/powerpoint/2010/main" val="177604324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Long Repeatable Streams of Irregular </a:t>
            </a:r>
            <a:r>
              <a:rPr lang="en-US" dirty="0" smtClean="0"/>
              <a:t>Deltas</a:t>
            </a:r>
            <a:endParaRPr lang="en-US" dirty="0"/>
          </a:p>
        </p:txBody>
      </p:sp>
      <p:sp>
        <p:nvSpPr>
          <p:cNvPr id="4" name="Footer Placeholder 3"/>
          <p:cNvSpPr>
            <a:spLocks noGrp="1"/>
          </p:cNvSpPr>
          <p:nvPr>
            <p:ph type="ftr" sz="quarter" idx="11"/>
          </p:nvPr>
        </p:nvSpPr>
        <p:spPr/>
        <p:txBody>
          <a:bodyPr/>
          <a:lstStyle/>
          <a:p>
            <a:r>
              <a:rPr lang="en-US" smtClean="0"/>
              <a:t>Variable Length Delta Prefetcher</a:t>
            </a:r>
            <a:endParaRPr lang="en-US"/>
          </a:p>
        </p:txBody>
      </p:sp>
      <p:sp>
        <p:nvSpPr>
          <p:cNvPr id="5" name="Slide Number Placeholder 4"/>
          <p:cNvSpPr>
            <a:spLocks noGrp="1"/>
          </p:cNvSpPr>
          <p:nvPr>
            <p:ph type="sldNum" sz="quarter" idx="12"/>
          </p:nvPr>
        </p:nvSpPr>
        <p:spPr/>
        <p:txBody>
          <a:bodyPr/>
          <a:lstStyle/>
          <a:p>
            <a:fld id="{4D60A2E4-B75E-4839-B6CF-1C984650DF5E}" type="slidenum">
              <a:rPr lang="en-US" smtClean="0"/>
              <a:t>5</a:t>
            </a:fld>
            <a:endParaRPr lang="en-US"/>
          </a:p>
        </p:txBody>
      </p:sp>
      <p:sp>
        <p:nvSpPr>
          <p:cNvPr id="7" name="Rectangle 6"/>
          <p:cNvSpPr/>
          <p:nvPr/>
        </p:nvSpPr>
        <p:spPr>
          <a:xfrm>
            <a:off x="838200" y="2546430"/>
            <a:ext cx="10515600" cy="112853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lumMod val="95000"/>
                    <a:lumOff val="5000"/>
                  </a:schemeClr>
                </a:solidFill>
              </a:rPr>
              <a:t>Deltas        :  </a:t>
            </a:r>
            <a:r>
              <a:rPr lang="en-US" sz="2400" dirty="0" smtClean="0">
                <a:solidFill>
                  <a:schemeClr val="tx1">
                    <a:lumMod val="95000"/>
                    <a:lumOff val="5000"/>
                  </a:schemeClr>
                </a:solidFill>
              </a:rPr>
              <a:t>1, </a:t>
            </a:r>
            <a:r>
              <a:rPr lang="en-US" sz="2400" dirty="0" smtClean="0">
                <a:solidFill>
                  <a:schemeClr val="tx1">
                    <a:lumMod val="95000"/>
                    <a:lumOff val="5000"/>
                  </a:schemeClr>
                </a:solidFill>
              </a:rPr>
              <a:t>            9</a:t>
            </a:r>
            <a:r>
              <a:rPr lang="en-US" sz="2400" dirty="0" smtClean="0">
                <a:solidFill>
                  <a:schemeClr val="tx1">
                    <a:lumMod val="95000"/>
                    <a:lumOff val="5000"/>
                  </a:schemeClr>
                </a:solidFill>
              </a:rPr>
              <a:t>, </a:t>
            </a:r>
            <a:r>
              <a:rPr lang="en-US" sz="2400" dirty="0" smtClean="0">
                <a:solidFill>
                  <a:schemeClr val="tx1">
                    <a:lumMod val="95000"/>
                    <a:lumOff val="5000"/>
                  </a:schemeClr>
                </a:solidFill>
              </a:rPr>
              <a:t>   </a:t>
            </a:r>
            <a:r>
              <a:rPr lang="en-US" sz="2400" dirty="0" smtClean="0">
                <a:solidFill>
                  <a:schemeClr val="tx1">
                    <a:lumMod val="95000"/>
                    <a:lumOff val="5000"/>
                  </a:schemeClr>
                </a:solidFill>
              </a:rPr>
              <a:t>-8, </a:t>
            </a:r>
            <a:r>
              <a:rPr lang="en-US" sz="2400" dirty="0" smtClean="0">
                <a:solidFill>
                  <a:schemeClr val="tx1">
                    <a:lumMod val="95000"/>
                    <a:lumOff val="5000"/>
                  </a:schemeClr>
                </a:solidFill>
              </a:rPr>
              <a:t>     1</a:t>
            </a:r>
            <a:r>
              <a:rPr lang="en-US" sz="2400" dirty="0" smtClean="0">
                <a:solidFill>
                  <a:schemeClr val="tx1">
                    <a:lumMod val="95000"/>
                    <a:lumOff val="5000"/>
                  </a:schemeClr>
                </a:solidFill>
              </a:rPr>
              <a:t>, </a:t>
            </a:r>
            <a:r>
              <a:rPr lang="en-US" sz="2400" dirty="0" smtClean="0">
                <a:solidFill>
                  <a:schemeClr val="tx1">
                    <a:lumMod val="95000"/>
                    <a:lumOff val="5000"/>
                  </a:schemeClr>
                </a:solidFill>
              </a:rPr>
              <a:t>      8</a:t>
            </a:r>
            <a:r>
              <a:rPr lang="en-US" sz="2400" dirty="0" smtClean="0">
                <a:solidFill>
                  <a:schemeClr val="tx1">
                    <a:lumMod val="95000"/>
                    <a:lumOff val="5000"/>
                  </a:schemeClr>
                </a:solidFill>
              </a:rPr>
              <a:t>,   </a:t>
            </a:r>
            <a:r>
              <a:rPr lang="en-US" sz="2400" dirty="0" smtClean="0">
                <a:solidFill>
                  <a:schemeClr val="tx1">
                    <a:lumMod val="95000"/>
                    <a:lumOff val="5000"/>
                  </a:schemeClr>
                </a:solidFill>
              </a:rPr>
              <a:t>      1</a:t>
            </a:r>
            <a:r>
              <a:rPr lang="en-US" sz="2400" dirty="0" smtClean="0">
                <a:solidFill>
                  <a:schemeClr val="tx1">
                    <a:lumMod val="95000"/>
                    <a:lumOff val="5000"/>
                  </a:schemeClr>
                </a:solidFill>
              </a:rPr>
              <a:t>,  </a:t>
            </a:r>
            <a:r>
              <a:rPr lang="en-US" sz="2400" dirty="0" smtClean="0">
                <a:solidFill>
                  <a:schemeClr val="tx1">
                    <a:lumMod val="95000"/>
                    <a:lumOff val="5000"/>
                  </a:schemeClr>
                </a:solidFill>
              </a:rPr>
              <a:t> -</a:t>
            </a:r>
            <a:r>
              <a:rPr lang="en-US" sz="2400" dirty="0" smtClean="0">
                <a:solidFill>
                  <a:schemeClr val="tx1">
                    <a:lumMod val="95000"/>
                    <a:lumOff val="5000"/>
                  </a:schemeClr>
                </a:solidFill>
              </a:rPr>
              <a:t>8, </a:t>
            </a:r>
            <a:r>
              <a:rPr lang="en-US" sz="2400" dirty="0" smtClean="0">
                <a:solidFill>
                  <a:schemeClr val="tx1">
                    <a:lumMod val="95000"/>
                    <a:lumOff val="5000"/>
                  </a:schemeClr>
                </a:solidFill>
              </a:rPr>
              <a:t>      1</a:t>
            </a:r>
            <a:r>
              <a:rPr lang="en-US" sz="2400" dirty="0" smtClean="0">
                <a:solidFill>
                  <a:schemeClr val="tx1">
                    <a:lumMod val="95000"/>
                    <a:lumOff val="5000"/>
                  </a:schemeClr>
                </a:solidFill>
              </a:rPr>
              <a:t>, </a:t>
            </a:r>
            <a:r>
              <a:rPr lang="en-US" sz="2400" dirty="0" smtClean="0">
                <a:solidFill>
                  <a:schemeClr val="tx1">
                    <a:lumMod val="95000"/>
                    <a:lumOff val="5000"/>
                  </a:schemeClr>
                </a:solidFill>
              </a:rPr>
              <a:t>     1</a:t>
            </a:r>
            <a:r>
              <a:rPr lang="en-US" sz="2400" dirty="0" smtClean="0">
                <a:solidFill>
                  <a:schemeClr val="tx1">
                    <a:lumMod val="95000"/>
                    <a:lumOff val="5000"/>
                  </a:schemeClr>
                </a:solidFill>
              </a:rPr>
              <a:t>, </a:t>
            </a:r>
            <a:r>
              <a:rPr lang="en-US" sz="2400" dirty="0" smtClean="0">
                <a:solidFill>
                  <a:schemeClr val="tx1">
                    <a:lumMod val="95000"/>
                    <a:lumOff val="5000"/>
                  </a:schemeClr>
                </a:solidFill>
              </a:rPr>
              <a:t>       7</a:t>
            </a:r>
            <a:r>
              <a:rPr lang="en-US" sz="2400" dirty="0" smtClean="0">
                <a:solidFill>
                  <a:schemeClr val="tx1">
                    <a:lumMod val="95000"/>
                    <a:lumOff val="5000"/>
                  </a:schemeClr>
                </a:solidFill>
              </a:rPr>
              <a:t>,    </a:t>
            </a:r>
            <a:r>
              <a:rPr lang="en-US" sz="2400" dirty="0" smtClean="0">
                <a:solidFill>
                  <a:schemeClr val="tx1">
                    <a:lumMod val="95000"/>
                    <a:lumOff val="5000"/>
                  </a:schemeClr>
                </a:solidFill>
              </a:rPr>
              <a:t>   -</a:t>
            </a:r>
            <a:r>
              <a:rPr lang="en-US" sz="2400" dirty="0" smtClean="0">
                <a:solidFill>
                  <a:schemeClr val="tx1">
                    <a:lumMod val="95000"/>
                    <a:lumOff val="5000"/>
                  </a:schemeClr>
                </a:solidFill>
              </a:rPr>
              <a:t>1, </a:t>
            </a:r>
            <a:r>
              <a:rPr lang="en-US" sz="2400" dirty="0" smtClean="0">
                <a:solidFill>
                  <a:schemeClr val="tx1">
                    <a:lumMod val="95000"/>
                    <a:lumOff val="5000"/>
                  </a:schemeClr>
                </a:solidFill>
              </a:rPr>
              <a:t>  -</a:t>
            </a:r>
            <a:r>
              <a:rPr lang="en-US" sz="2400" dirty="0" smtClean="0">
                <a:solidFill>
                  <a:schemeClr val="tx1">
                    <a:lumMod val="95000"/>
                    <a:lumOff val="5000"/>
                  </a:schemeClr>
                </a:solidFill>
              </a:rPr>
              <a:t>5</a:t>
            </a:r>
            <a:r>
              <a:rPr lang="en-US" sz="2400" dirty="0" smtClean="0">
                <a:solidFill>
                  <a:schemeClr val="tx1">
                    <a:lumMod val="95000"/>
                    <a:lumOff val="5000"/>
                  </a:schemeClr>
                </a:solidFill>
              </a:rPr>
              <a:t>,….</a:t>
            </a:r>
            <a:r>
              <a:rPr lang="en-US" sz="2400" dirty="0" smtClean="0">
                <a:solidFill>
                  <a:schemeClr val="tx1">
                    <a:lumMod val="95000"/>
                    <a:lumOff val="5000"/>
                  </a:schemeClr>
                </a:solidFill>
              </a:rPr>
              <a:t>.</a:t>
            </a:r>
          </a:p>
          <a:p>
            <a:r>
              <a:rPr lang="en-US" sz="2400" dirty="0" smtClean="0">
                <a:solidFill>
                  <a:schemeClr val="tx1">
                    <a:lumMod val="95000"/>
                    <a:lumOff val="5000"/>
                  </a:schemeClr>
                </a:solidFill>
              </a:rPr>
              <a:t>Cache </a:t>
            </a:r>
            <a:r>
              <a:rPr lang="en-US" sz="2400" dirty="0" smtClean="0">
                <a:solidFill>
                  <a:schemeClr val="tx1">
                    <a:lumMod val="95000"/>
                    <a:lumOff val="5000"/>
                  </a:schemeClr>
                </a:solidFill>
              </a:rPr>
              <a:t>Line: </a:t>
            </a:r>
            <a:r>
              <a:rPr lang="en-US" sz="2400" dirty="0" smtClean="0">
                <a:solidFill>
                  <a:schemeClr val="tx1">
                    <a:lumMod val="95000"/>
                    <a:lumOff val="5000"/>
                  </a:schemeClr>
                </a:solidFill>
              </a:rPr>
              <a:t> </a:t>
            </a:r>
            <a:r>
              <a:rPr lang="en-US" sz="2400" dirty="0" smtClean="0">
                <a:solidFill>
                  <a:srgbClr val="FF0000"/>
                </a:solidFill>
              </a:rPr>
              <a:t>A+1</a:t>
            </a:r>
            <a:r>
              <a:rPr lang="en-US" sz="2400" dirty="0" smtClean="0">
                <a:solidFill>
                  <a:schemeClr val="tx1">
                    <a:lumMod val="95000"/>
                    <a:lumOff val="5000"/>
                  </a:schemeClr>
                </a:solidFill>
              </a:rPr>
              <a:t>, </a:t>
            </a:r>
            <a:r>
              <a:rPr lang="en-US" sz="2400" dirty="0" smtClean="0">
                <a:solidFill>
                  <a:srgbClr val="660066"/>
                </a:solidFill>
              </a:rPr>
              <a:t>A+</a:t>
            </a:r>
            <a:r>
              <a:rPr lang="en-US" sz="2400" dirty="0" smtClean="0">
                <a:solidFill>
                  <a:srgbClr val="7030A0"/>
                </a:solidFill>
              </a:rPr>
              <a:t>10</a:t>
            </a:r>
            <a:r>
              <a:rPr lang="en-US" sz="2400" dirty="0" smtClean="0">
                <a:solidFill>
                  <a:schemeClr val="tx1">
                    <a:lumMod val="95000"/>
                    <a:lumOff val="5000"/>
                  </a:schemeClr>
                </a:solidFill>
              </a:rPr>
              <a:t>, </a:t>
            </a:r>
            <a:r>
              <a:rPr lang="en-US" sz="2400" dirty="0">
                <a:solidFill>
                  <a:srgbClr val="FF0000"/>
                </a:solidFill>
              </a:rPr>
              <a:t>A+</a:t>
            </a:r>
            <a:r>
              <a:rPr lang="en-US" sz="2400" dirty="0" smtClean="0">
                <a:solidFill>
                  <a:srgbClr val="FF0000"/>
                </a:solidFill>
              </a:rPr>
              <a:t>2</a:t>
            </a:r>
            <a:r>
              <a:rPr lang="en-US" sz="2400" dirty="0" smtClean="0">
                <a:solidFill>
                  <a:schemeClr val="tx1">
                    <a:lumMod val="95000"/>
                    <a:lumOff val="5000"/>
                  </a:schemeClr>
                </a:solidFill>
              </a:rPr>
              <a:t>, </a:t>
            </a:r>
            <a:r>
              <a:rPr lang="en-US" sz="2400" dirty="0">
                <a:solidFill>
                  <a:srgbClr val="FF0000"/>
                </a:solidFill>
              </a:rPr>
              <a:t>A+</a:t>
            </a:r>
            <a:r>
              <a:rPr lang="en-US" sz="2400" dirty="0" smtClean="0">
                <a:solidFill>
                  <a:srgbClr val="FF0000"/>
                </a:solidFill>
              </a:rPr>
              <a:t>3</a:t>
            </a:r>
            <a:r>
              <a:rPr lang="en-US" sz="2400" dirty="0" smtClean="0">
                <a:solidFill>
                  <a:schemeClr val="tx1">
                    <a:lumMod val="95000"/>
                    <a:lumOff val="5000"/>
                  </a:schemeClr>
                </a:solidFill>
              </a:rPr>
              <a:t>, </a:t>
            </a:r>
            <a:r>
              <a:rPr lang="en-US" sz="2400" dirty="0">
                <a:solidFill>
                  <a:srgbClr val="660066"/>
                </a:solidFill>
              </a:rPr>
              <a:t>A+</a:t>
            </a:r>
            <a:r>
              <a:rPr lang="en-US" sz="2400" dirty="0" smtClean="0">
                <a:solidFill>
                  <a:srgbClr val="7030A0"/>
                </a:solidFill>
              </a:rPr>
              <a:t>11</a:t>
            </a:r>
            <a:r>
              <a:rPr lang="en-US" sz="2400" dirty="0" smtClean="0">
                <a:solidFill>
                  <a:schemeClr val="tx1">
                    <a:lumMod val="95000"/>
                    <a:lumOff val="5000"/>
                  </a:schemeClr>
                </a:solidFill>
              </a:rPr>
              <a:t>, </a:t>
            </a:r>
            <a:r>
              <a:rPr lang="en-US" sz="2400" dirty="0">
                <a:solidFill>
                  <a:srgbClr val="660066"/>
                </a:solidFill>
              </a:rPr>
              <a:t>A+</a:t>
            </a:r>
            <a:r>
              <a:rPr lang="en-US" sz="2400" dirty="0" smtClean="0">
                <a:solidFill>
                  <a:srgbClr val="7030A0"/>
                </a:solidFill>
              </a:rPr>
              <a:t>12</a:t>
            </a:r>
            <a:r>
              <a:rPr lang="en-US" sz="2400" dirty="0" smtClean="0">
                <a:solidFill>
                  <a:schemeClr val="tx1">
                    <a:lumMod val="95000"/>
                    <a:lumOff val="5000"/>
                  </a:schemeClr>
                </a:solidFill>
              </a:rPr>
              <a:t>, </a:t>
            </a:r>
            <a:r>
              <a:rPr lang="en-US" sz="2400" dirty="0">
                <a:solidFill>
                  <a:srgbClr val="FF0000"/>
                </a:solidFill>
              </a:rPr>
              <a:t>A+</a:t>
            </a:r>
            <a:r>
              <a:rPr lang="en-US" sz="2400" dirty="0" smtClean="0">
                <a:solidFill>
                  <a:srgbClr val="FF0000"/>
                </a:solidFill>
              </a:rPr>
              <a:t>4</a:t>
            </a:r>
            <a:r>
              <a:rPr lang="en-US" sz="2400" dirty="0" smtClean="0">
                <a:solidFill>
                  <a:schemeClr val="tx1">
                    <a:lumMod val="95000"/>
                    <a:lumOff val="5000"/>
                  </a:schemeClr>
                </a:solidFill>
              </a:rPr>
              <a:t>, </a:t>
            </a:r>
            <a:r>
              <a:rPr lang="en-US" sz="2400" dirty="0">
                <a:solidFill>
                  <a:srgbClr val="FF0000"/>
                </a:solidFill>
              </a:rPr>
              <a:t>A+</a:t>
            </a:r>
            <a:r>
              <a:rPr lang="en-US" sz="2400" dirty="0" smtClean="0">
                <a:solidFill>
                  <a:srgbClr val="FF0000"/>
                </a:solidFill>
              </a:rPr>
              <a:t>5</a:t>
            </a:r>
            <a:r>
              <a:rPr lang="en-US" sz="2400" dirty="0" smtClean="0">
                <a:solidFill>
                  <a:schemeClr val="tx1">
                    <a:lumMod val="95000"/>
                    <a:lumOff val="5000"/>
                  </a:schemeClr>
                </a:solidFill>
              </a:rPr>
              <a:t>, </a:t>
            </a:r>
            <a:r>
              <a:rPr lang="en-US" sz="2400" dirty="0">
                <a:solidFill>
                  <a:srgbClr val="FF0000"/>
                </a:solidFill>
              </a:rPr>
              <a:t>A+</a:t>
            </a:r>
            <a:r>
              <a:rPr lang="en-US" sz="2400" dirty="0" smtClean="0">
                <a:solidFill>
                  <a:srgbClr val="FF0000"/>
                </a:solidFill>
              </a:rPr>
              <a:t>6</a:t>
            </a:r>
            <a:r>
              <a:rPr lang="en-US" sz="2400" dirty="0" smtClean="0">
                <a:solidFill>
                  <a:schemeClr val="tx1">
                    <a:lumMod val="95000"/>
                    <a:lumOff val="5000"/>
                  </a:schemeClr>
                </a:solidFill>
              </a:rPr>
              <a:t>, </a:t>
            </a:r>
            <a:r>
              <a:rPr lang="en-US" sz="2400" dirty="0">
                <a:solidFill>
                  <a:srgbClr val="660066"/>
                </a:solidFill>
              </a:rPr>
              <a:t>A+</a:t>
            </a:r>
            <a:r>
              <a:rPr lang="en-US" sz="2400" dirty="0" smtClean="0">
                <a:solidFill>
                  <a:srgbClr val="7030A0"/>
                </a:solidFill>
              </a:rPr>
              <a:t>13</a:t>
            </a:r>
            <a:r>
              <a:rPr lang="en-US" sz="2400" dirty="0" smtClean="0">
                <a:solidFill>
                  <a:schemeClr val="tx1">
                    <a:lumMod val="95000"/>
                    <a:lumOff val="5000"/>
                  </a:schemeClr>
                </a:solidFill>
              </a:rPr>
              <a:t>, </a:t>
            </a:r>
            <a:r>
              <a:rPr lang="en-US" sz="2400" dirty="0">
                <a:solidFill>
                  <a:schemeClr val="tx1">
                    <a:lumMod val="95000"/>
                    <a:lumOff val="5000"/>
                  </a:schemeClr>
                </a:solidFill>
              </a:rPr>
              <a:t>A+12</a:t>
            </a:r>
            <a:r>
              <a:rPr lang="en-US" sz="2400" dirty="0" smtClean="0">
                <a:solidFill>
                  <a:schemeClr val="tx1">
                    <a:lumMod val="95000"/>
                    <a:lumOff val="5000"/>
                  </a:schemeClr>
                </a:solidFill>
              </a:rPr>
              <a:t>, </a:t>
            </a:r>
            <a:r>
              <a:rPr lang="en-US" sz="2400" dirty="0">
                <a:solidFill>
                  <a:srgbClr val="FF0000"/>
                </a:solidFill>
              </a:rPr>
              <a:t>A</a:t>
            </a:r>
            <a:r>
              <a:rPr lang="en-US" sz="2400" dirty="0" smtClean="0">
                <a:solidFill>
                  <a:srgbClr val="FF0000"/>
                </a:solidFill>
              </a:rPr>
              <a:t>+</a:t>
            </a:r>
            <a:r>
              <a:rPr lang="en-US" sz="2400" dirty="0" smtClean="0">
                <a:solidFill>
                  <a:srgbClr val="FF0000"/>
                </a:solidFill>
              </a:rPr>
              <a:t>7</a:t>
            </a:r>
            <a:r>
              <a:rPr lang="en-US" sz="2400" dirty="0" smtClean="0">
                <a:solidFill>
                  <a:schemeClr val="tx1">
                    <a:lumMod val="95000"/>
                    <a:lumOff val="5000"/>
                  </a:schemeClr>
                </a:solidFill>
              </a:rPr>
              <a:t>…</a:t>
            </a:r>
            <a:r>
              <a:rPr lang="en-US" sz="2400" dirty="0" smtClean="0">
                <a:solidFill>
                  <a:schemeClr val="tx1">
                    <a:lumMod val="95000"/>
                    <a:lumOff val="5000"/>
                  </a:schemeClr>
                </a:solidFill>
              </a:rPr>
              <a:t>…</a:t>
            </a:r>
            <a:endParaRPr lang="en-US" sz="2400" dirty="0">
              <a:solidFill>
                <a:schemeClr val="tx1">
                  <a:lumMod val="95000"/>
                  <a:lumOff val="5000"/>
                </a:schemeClr>
              </a:solidFill>
            </a:endParaRPr>
          </a:p>
        </p:txBody>
      </p:sp>
      <p:sp>
        <p:nvSpPr>
          <p:cNvPr id="6" name="Rectangle 5"/>
          <p:cNvSpPr/>
          <p:nvPr/>
        </p:nvSpPr>
        <p:spPr>
          <a:xfrm>
            <a:off x="838200" y="3807810"/>
            <a:ext cx="10515600" cy="112853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rgbClr val="FF0000"/>
                </a:solidFill>
              </a:rPr>
              <a:t>                       </a:t>
            </a:r>
            <a:r>
              <a:rPr lang="en-US" sz="2400" dirty="0" smtClean="0">
                <a:solidFill>
                  <a:srgbClr val="FF0000"/>
                </a:solidFill>
              </a:rPr>
              <a:t>        </a:t>
            </a:r>
            <a:r>
              <a:rPr lang="en-US" sz="2400" dirty="0" smtClean="0">
                <a:solidFill>
                  <a:srgbClr val="FF0000"/>
                </a:solidFill>
              </a:rPr>
              <a:t>Stream 1</a:t>
            </a:r>
            <a:r>
              <a:rPr lang="en-US" sz="2400" dirty="0" smtClean="0">
                <a:solidFill>
                  <a:schemeClr val="tx1">
                    <a:lumMod val="95000"/>
                    <a:lumOff val="5000"/>
                  </a:schemeClr>
                </a:solidFill>
              </a:rPr>
              <a:t> :   </a:t>
            </a:r>
            <a:r>
              <a:rPr lang="en-US" sz="2400" dirty="0">
                <a:solidFill>
                  <a:schemeClr val="tx1">
                    <a:lumMod val="95000"/>
                    <a:lumOff val="5000"/>
                  </a:schemeClr>
                </a:solidFill>
              </a:rPr>
              <a:t>A+</a:t>
            </a:r>
            <a:r>
              <a:rPr lang="en-US" sz="2400" dirty="0" smtClean="0">
                <a:solidFill>
                  <a:schemeClr val="tx1"/>
                </a:solidFill>
              </a:rPr>
              <a:t>1</a:t>
            </a:r>
            <a:r>
              <a:rPr lang="en-US" sz="2400" dirty="0" smtClean="0">
                <a:solidFill>
                  <a:schemeClr val="tx1"/>
                </a:solidFill>
              </a:rPr>
              <a:t>, </a:t>
            </a:r>
            <a:r>
              <a:rPr lang="en-US" sz="2400" dirty="0">
                <a:solidFill>
                  <a:schemeClr val="tx1">
                    <a:lumMod val="95000"/>
                    <a:lumOff val="5000"/>
                  </a:schemeClr>
                </a:solidFill>
              </a:rPr>
              <a:t>A+</a:t>
            </a:r>
            <a:r>
              <a:rPr lang="en-US" sz="2400" dirty="0" smtClean="0">
                <a:solidFill>
                  <a:schemeClr val="tx1"/>
                </a:solidFill>
              </a:rPr>
              <a:t>2</a:t>
            </a:r>
            <a:r>
              <a:rPr lang="en-US" sz="2400" dirty="0" smtClean="0">
                <a:solidFill>
                  <a:schemeClr val="tx1"/>
                </a:solidFill>
              </a:rPr>
              <a:t>, </a:t>
            </a:r>
            <a:r>
              <a:rPr lang="en-US" sz="2400" dirty="0">
                <a:solidFill>
                  <a:schemeClr val="tx1">
                    <a:lumMod val="95000"/>
                    <a:lumOff val="5000"/>
                  </a:schemeClr>
                </a:solidFill>
              </a:rPr>
              <a:t>A+</a:t>
            </a:r>
            <a:r>
              <a:rPr lang="en-US" sz="2400" dirty="0" smtClean="0">
                <a:solidFill>
                  <a:schemeClr val="tx1"/>
                </a:solidFill>
              </a:rPr>
              <a:t> </a:t>
            </a:r>
            <a:r>
              <a:rPr lang="en-US" sz="2400" dirty="0" smtClean="0">
                <a:solidFill>
                  <a:schemeClr val="tx1"/>
                </a:solidFill>
              </a:rPr>
              <a:t>3, </a:t>
            </a:r>
            <a:r>
              <a:rPr lang="en-US" sz="2400" dirty="0">
                <a:solidFill>
                  <a:srgbClr val="FF0000"/>
                </a:solidFill>
              </a:rPr>
              <a:t>A+</a:t>
            </a:r>
            <a:r>
              <a:rPr lang="en-US" sz="2400" dirty="0" smtClean="0">
                <a:solidFill>
                  <a:srgbClr val="FF0000"/>
                </a:solidFill>
              </a:rPr>
              <a:t>4</a:t>
            </a:r>
            <a:r>
              <a:rPr lang="en-US" sz="2400" dirty="0" smtClean="0">
                <a:solidFill>
                  <a:srgbClr val="FF0000"/>
                </a:solidFill>
              </a:rPr>
              <a:t>, </a:t>
            </a:r>
            <a:r>
              <a:rPr lang="en-US" sz="2400" dirty="0">
                <a:solidFill>
                  <a:srgbClr val="FF0000"/>
                </a:solidFill>
              </a:rPr>
              <a:t>A+</a:t>
            </a:r>
            <a:r>
              <a:rPr lang="en-US" sz="2400" dirty="0" smtClean="0">
                <a:solidFill>
                  <a:srgbClr val="FF0000"/>
                </a:solidFill>
              </a:rPr>
              <a:t>5</a:t>
            </a:r>
            <a:r>
              <a:rPr lang="en-US" sz="2400" dirty="0" smtClean="0">
                <a:solidFill>
                  <a:srgbClr val="FF0000"/>
                </a:solidFill>
              </a:rPr>
              <a:t>, </a:t>
            </a:r>
            <a:r>
              <a:rPr lang="en-US" sz="2400" dirty="0">
                <a:solidFill>
                  <a:srgbClr val="FF0000"/>
                </a:solidFill>
              </a:rPr>
              <a:t>A+</a:t>
            </a:r>
            <a:r>
              <a:rPr lang="en-US" sz="2400" dirty="0" smtClean="0">
                <a:solidFill>
                  <a:srgbClr val="FF0000"/>
                </a:solidFill>
              </a:rPr>
              <a:t>6</a:t>
            </a:r>
            <a:r>
              <a:rPr lang="en-US" sz="2400" dirty="0" smtClean="0">
                <a:solidFill>
                  <a:srgbClr val="FF0000"/>
                </a:solidFill>
              </a:rPr>
              <a:t>, </a:t>
            </a:r>
            <a:r>
              <a:rPr lang="en-US" sz="2400" dirty="0" smtClean="0">
                <a:solidFill>
                  <a:srgbClr val="FF0000"/>
                </a:solidFill>
              </a:rPr>
              <a:t>A+7</a:t>
            </a:r>
            <a:endParaRPr lang="en-US" sz="2400" dirty="0">
              <a:solidFill>
                <a:srgbClr val="FF0000"/>
              </a:solidFill>
            </a:endParaRPr>
          </a:p>
          <a:p>
            <a:r>
              <a:rPr lang="en-US" sz="2400" dirty="0" smtClean="0">
                <a:solidFill>
                  <a:schemeClr val="tx1">
                    <a:lumMod val="95000"/>
                    <a:lumOff val="5000"/>
                  </a:schemeClr>
                </a:solidFill>
              </a:rPr>
              <a:t>                                 </a:t>
            </a:r>
            <a:r>
              <a:rPr lang="en-US" sz="2400" dirty="0" smtClean="0">
                <a:solidFill>
                  <a:srgbClr val="7030A0"/>
                </a:solidFill>
              </a:rPr>
              <a:t>Stream2</a:t>
            </a:r>
            <a:r>
              <a:rPr lang="en-US" sz="2400" dirty="0" smtClean="0">
                <a:solidFill>
                  <a:schemeClr val="tx1">
                    <a:lumMod val="95000"/>
                    <a:lumOff val="5000"/>
                  </a:schemeClr>
                </a:solidFill>
              </a:rPr>
              <a:t>: </a:t>
            </a:r>
            <a:r>
              <a:rPr lang="en-US" sz="2400" dirty="0" smtClean="0">
                <a:solidFill>
                  <a:schemeClr val="tx1">
                    <a:lumMod val="95000"/>
                    <a:lumOff val="5000"/>
                  </a:schemeClr>
                </a:solidFill>
              </a:rPr>
              <a:t>  </a:t>
            </a:r>
            <a:r>
              <a:rPr lang="en-US" sz="2400" dirty="0" smtClean="0">
                <a:solidFill>
                  <a:schemeClr val="tx1">
                    <a:lumMod val="95000"/>
                    <a:lumOff val="5000"/>
                  </a:schemeClr>
                </a:solidFill>
              </a:rPr>
              <a:t>A</a:t>
            </a:r>
            <a:r>
              <a:rPr lang="en-US" sz="2400" dirty="0">
                <a:solidFill>
                  <a:schemeClr val="tx1">
                    <a:lumMod val="95000"/>
                    <a:lumOff val="5000"/>
                  </a:schemeClr>
                </a:solidFill>
              </a:rPr>
              <a:t>+</a:t>
            </a:r>
            <a:r>
              <a:rPr lang="en-US" sz="2400" dirty="0" smtClean="0">
                <a:solidFill>
                  <a:srgbClr val="000000"/>
                </a:solidFill>
              </a:rPr>
              <a:t>10</a:t>
            </a:r>
            <a:r>
              <a:rPr lang="en-US" sz="2400" dirty="0" smtClean="0">
                <a:solidFill>
                  <a:srgbClr val="000000"/>
                </a:solidFill>
              </a:rPr>
              <a:t>, </a:t>
            </a:r>
            <a:r>
              <a:rPr lang="en-US" sz="2400" dirty="0">
                <a:solidFill>
                  <a:schemeClr val="tx1">
                    <a:lumMod val="95000"/>
                    <a:lumOff val="5000"/>
                  </a:schemeClr>
                </a:solidFill>
              </a:rPr>
              <a:t>A+</a:t>
            </a:r>
            <a:r>
              <a:rPr lang="en-US" sz="2400" dirty="0" smtClean="0">
                <a:solidFill>
                  <a:srgbClr val="000000"/>
                </a:solidFill>
              </a:rPr>
              <a:t>11</a:t>
            </a:r>
            <a:r>
              <a:rPr lang="en-US" sz="2400" dirty="0" smtClean="0">
                <a:solidFill>
                  <a:srgbClr val="000000"/>
                </a:solidFill>
              </a:rPr>
              <a:t>, </a:t>
            </a:r>
            <a:r>
              <a:rPr lang="en-US" sz="2400" dirty="0">
                <a:solidFill>
                  <a:schemeClr val="tx1">
                    <a:lumMod val="95000"/>
                    <a:lumOff val="5000"/>
                  </a:schemeClr>
                </a:solidFill>
              </a:rPr>
              <a:t>A+</a:t>
            </a:r>
            <a:r>
              <a:rPr lang="en-US" sz="2400" dirty="0" smtClean="0">
                <a:solidFill>
                  <a:srgbClr val="000000"/>
                </a:solidFill>
              </a:rPr>
              <a:t>12</a:t>
            </a:r>
            <a:r>
              <a:rPr lang="en-US" sz="2400" dirty="0" smtClean="0">
                <a:solidFill>
                  <a:srgbClr val="000000"/>
                </a:solidFill>
              </a:rPr>
              <a:t>, </a:t>
            </a:r>
            <a:r>
              <a:rPr lang="en-US" sz="2400" dirty="0">
                <a:solidFill>
                  <a:srgbClr val="660066"/>
                </a:solidFill>
              </a:rPr>
              <a:t>A+</a:t>
            </a:r>
            <a:r>
              <a:rPr lang="en-US" sz="2400" dirty="0" smtClean="0">
                <a:solidFill>
                  <a:srgbClr val="660066"/>
                </a:solidFill>
              </a:rPr>
              <a:t>13       </a:t>
            </a:r>
            <a:r>
              <a:rPr lang="en-US" sz="2400" dirty="0" smtClean="0">
                <a:solidFill>
                  <a:srgbClr val="7030A0"/>
                </a:solidFill>
              </a:rPr>
              <a:t>   </a:t>
            </a:r>
            <a:endParaRPr lang="en-US" sz="2400" dirty="0">
              <a:solidFill>
                <a:srgbClr val="7030A0"/>
              </a:solidFill>
            </a:endParaRPr>
          </a:p>
        </p:txBody>
      </p:sp>
      <p:cxnSp>
        <p:nvCxnSpPr>
          <p:cNvPr id="8" name="Straight Arrow Connector 7"/>
          <p:cNvCxnSpPr/>
          <p:nvPr/>
        </p:nvCxnSpPr>
        <p:spPr>
          <a:xfrm>
            <a:off x="5732362" y="4803494"/>
            <a:ext cx="1504708"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732362" y="4936342"/>
            <a:ext cx="1504708" cy="369332"/>
          </a:xfrm>
          <a:prstGeom prst="rect">
            <a:avLst/>
          </a:prstGeom>
          <a:solidFill>
            <a:schemeClr val="accent4">
              <a:lumMod val="20000"/>
              <a:lumOff val="80000"/>
            </a:schemeClr>
          </a:solidFill>
          <a:ln>
            <a:solidFill>
              <a:srgbClr val="FFC000"/>
            </a:solidFill>
          </a:ln>
        </p:spPr>
        <p:txBody>
          <a:bodyPr wrap="square" rtlCol="0">
            <a:spAutoFit/>
          </a:bodyPr>
          <a:lstStyle/>
          <a:p>
            <a:pPr algn="ctr"/>
            <a:r>
              <a:rPr lang="en-US" b="1" dirty="0" smtClean="0"/>
              <a:t>Confirmation</a:t>
            </a:r>
            <a:endParaRPr lang="en-US" b="1" dirty="0"/>
          </a:p>
        </p:txBody>
      </p:sp>
      <p:sp>
        <p:nvSpPr>
          <p:cNvPr id="10" name="TextBox 9"/>
          <p:cNvSpPr txBox="1"/>
          <p:nvPr/>
        </p:nvSpPr>
        <p:spPr>
          <a:xfrm>
            <a:off x="7237070" y="4936342"/>
            <a:ext cx="1171667" cy="369332"/>
          </a:xfrm>
          <a:prstGeom prst="rect">
            <a:avLst/>
          </a:prstGeom>
          <a:solidFill>
            <a:schemeClr val="bg1">
              <a:lumMod val="95000"/>
            </a:schemeClr>
          </a:solidFill>
          <a:ln>
            <a:solidFill>
              <a:schemeClr val="tx1"/>
            </a:solidFill>
          </a:ln>
        </p:spPr>
        <p:txBody>
          <a:bodyPr wrap="none" rtlCol="0">
            <a:spAutoFit/>
          </a:bodyPr>
          <a:lstStyle/>
          <a:p>
            <a:r>
              <a:rPr lang="en-US" dirty="0" err="1" smtClean="0"/>
              <a:t>Prefetches</a:t>
            </a:r>
            <a:endParaRPr lang="en-US" dirty="0"/>
          </a:p>
        </p:txBody>
      </p:sp>
      <p:cxnSp>
        <p:nvCxnSpPr>
          <p:cNvPr id="14" name="Straight Arrow Connector 13"/>
          <p:cNvCxnSpPr/>
          <p:nvPr/>
        </p:nvCxnSpPr>
        <p:spPr>
          <a:xfrm>
            <a:off x="7237070" y="4803494"/>
            <a:ext cx="112563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8935656" y="4048910"/>
            <a:ext cx="1873783" cy="646331"/>
          </a:xfrm>
          <a:prstGeom prst="rect">
            <a:avLst/>
          </a:prstGeom>
          <a:solidFill>
            <a:schemeClr val="bg1"/>
          </a:solidFill>
          <a:ln>
            <a:solidFill>
              <a:schemeClr val="tx1"/>
            </a:solidFill>
          </a:ln>
        </p:spPr>
        <p:txBody>
          <a:bodyPr wrap="none" rtlCol="0">
            <a:spAutoFit/>
          </a:bodyPr>
          <a:lstStyle/>
          <a:p>
            <a:pPr algn="ctr"/>
            <a:r>
              <a:rPr lang="en-US" dirty="0" smtClean="0"/>
              <a:t> </a:t>
            </a:r>
            <a:r>
              <a:rPr lang="en-US" dirty="0" smtClean="0"/>
              <a:t>Stride </a:t>
            </a:r>
            <a:r>
              <a:rPr lang="en-US" dirty="0" smtClean="0"/>
              <a:t>Prefetcher </a:t>
            </a:r>
          </a:p>
          <a:p>
            <a:pPr algn="ctr"/>
            <a:r>
              <a:rPr lang="en-US" dirty="0" smtClean="0"/>
              <a:t>Coverage</a:t>
            </a:r>
            <a:r>
              <a:rPr lang="en-US" dirty="0" smtClean="0"/>
              <a:t>: 5/11</a:t>
            </a:r>
            <a:endParaRPr lang="en-US" dirty="0"/>
          </a:p>
        </p:txBody>
      </p:sp>
      <p:sp>
        <p:nvSpPr>
          <p:cNvPr id="16" name="TextBox 15"/>
          <p:cNvSpPr txBox="1"/>
          <p:nvPr/>
        </p:nvSpPr>
        <p:spPr>
          <a:xfrm>
            <a:off x="8852160" y="5069190"/>
            <a:ext cx="2122569" cy="646331"/>
          </a:xfrm>
          <a:prstGeom prst="rect">
            <a:avLst/>
          </a:prstGeom>
          <a:noFill/>
          <a:ln>
            <a:solidFill>
              <a:schemeClr val="tx1"/>
            </a:solidFill>
          </a:ln>
        </p:spPr>
        <p:txBody>
          <a:bodyPr wrap="none" rtlCol="0">
            <a:spAutoFit/>
          </a:bodyPr>
          <a:lstStyle/>
          <a:p>
            <a:pPr algn="ctr"/>
            <a:r>
              <a:rPr lang="en-US" dirty="0" smtClean="0"/>
              <a:t> </a:t>
            </a:r>
            <a:r>
              <a:rPr lang="en-US" dirty="0" err="1" smtClean="0"/>
              <a:t>SandBox</a:t>
            </a:r>
            <a:r>
              <a:rPr lang="en-US" dirty="0" smtClean="0"/>
              <a:t> </a:t>
            </a:r>
            <a:r>
              <a:rPr lang="en-US" dirty="0" err="1" smtClean="0"/>
              <a:t>Prefetcher</a:t>
            </a:r>
            <a:r>
              <a:rPr lang="en-US" dirty="0" smtClean="0"/>
              <a:t> </a:t>
            </a:r>
          </a:p>
          <a:p>
            <a:pPr algn="ctr"/>
            <a:r>
              <a:rPr lang="en-US" dirty="0" smtClean="0"/>
              <a:t>Coverage: </a:t>
            </a:r>
            <a:r>
              <a:rPr lang="en-US" dirty="0" smtClean="0"/>
              <a:t>9/11</a:t>
            </a:r>
            <a:endParaRPr lang="en-US" dirty="0"/>
          </a:p>
        </p:txBody>
      </p:sp>
    </p:spTree>
    <p:extLst>
      <p:ext uri="{BB962C8B-B14F-4D97-AF65-F5344CB8AC3E}">
        <p14:creationId xmlns:p14="http://schemas.microsoft.com/office/powerpoint/2010/main" val="243586397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lstStyle/>
          <a:p>
            <a:r>
              <a:rPr lang="en-US" dirty="0" smtClean="0"/>
              <a:t>No stream confirmation needed</a:t>
            </a:r>
          </a:p>
          <a:p>
            <a:r>
              <a:rPr lang="en-US" dirty="0" smtClean="0"/>
              <a:t>Precise control over predictions</a:t>
            </a:r>
          </a:p>
          <a:p>
            <a:r>
              <a:rPr lang="en-US" dirty="0" smtClean="0"/>
              <a:t>Low area overhead</a:t>
            </a:r>
          </a:p>
          <a:p>
            <a:r>
              <a:rPr lang="en-US" dirty="0" smtClean="0"/>
              <a:t>Predict </a:t>
            </a:r>
            <a:r>
              <a:rPr lang="en-US" dirty="0" smtClean="0"/>
              <a:t>Irregular Delta Patterns</a:t>
            </a:r>
            <a:endParaRPr lang="en-US" dirty="0"/>
          </a:p>
        </p:txBody>
      </p:sp>
      <p:sp>
        <p:nvSpPr>
          <p:cNvPr id="4" name="Footer Placeholder 3"/>
          <p:cNvSpPr>
            <a:spLocks noGrp="1"/>
          </p:cNvSpPr>
          <p:nvPr>
            <p:ph type="ftr" sz="quarter" idx="11"/>
          </p:nvPr>
        </p:nvSpPr>
        <p:spPr/>
        <p:txBody>
          <a:bodyPr/>
          <a:lstStyle/>
          <a:p>
            <a:r>
              <a:rPr lang="en-US" smtClean="0"/>
              <a:t>Variable Length Delta Prefetcher</a:t>
            </a:r>
            <a:endParaRPr lang="en-US" dirty="0"/>
          </a:p>
        </p:txBody>
      </p:sp>
      <p:sp>
        <p:nvSpPr>
          <p:cNvPr id="5" name="Slide Number Placeholder 4"/>
          <p:cNvSpPr>
            <a:spLocks noGrp="1"/>
          </p:cNvSpPr>
          <p:nvPr>
            <p:ph type="sldNum" sz="quarter" idx="12"/>
          </p:nvPr>
        </p:nvSpPr>
        <p:spPr/>
        <p:txBody>
          <a:bodyPr/>
          <a:lstStyle/>
          <a:p>
            <a:fld id="{4D60A2E4-B75E-4839-B6CF-1C984650DF5E}" type="slidenum">
              <a:rPr lang="en-US" smtClean="0"/>
              <a:t>6</a:t>
            </a:fld>
            <a:endParaRPr lang="en-US"/>
          </a:p>
        </p:txBody>
      </p:sp>
    </p:spTree>
    <p:extLst>
      <p:ext uri="{BB962C8B-B14F-4D97-AF65-F5344CB8AC3E}">
        <p14:creationId xmlns:p14="http://schemas.microsoft.com/office/powerpoint/2010/main" val="97778879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 Length Delta Prefetcher</a:t>
            </a:r>
            <a:endParaRPr lang="en-US" dirty="0"/>
          </a:p>
        </p:txBody>
      </p:sp>
      <p:sp>
        <p:nvSpPr>
          <p:cNvPr id="4" name="Footer Placeholder 3"/>
          <p:cNvSpPr>
            <a:spLocks noGrp="1"/>
          </p:cNvSpPr>
          <p:nvPr>
            <p:ph type="ftr" sz="quarter" idx="11"/>
          </p:nvPr>
        </p:nvSpPr>
        <p:spPr/>
        <p:txBody>
          <a:bodyPr/>
          <a:lstStyle/>
          <a:p>
            <a:r>
              <a:rPr lang="en-US" smtClean="0"/>
              <a:t>Variable Length Delta Prefetcher</a:t>
            </a:r>
            <a:endParaRPr lang="en-US"/>
          </a:p>
        </p:txBody>
      </p:sp>
      <p:sp>
        <p:nvSpPr>
          <p:cNvPr id="5" name="Slide Number Placeholder 4"/>
          <p:cNvSpPr>
            <a:spLocks noGrp="1"/>
          </p:cNvSpPr>
          <p:nvPr>
            <p:ph type="sldNum" sz="quarter" idx="12"/>
          </p:nvPr>
        </p:nvSpPr>
        <p:spPr/>
        <p:txBody>
          <a:bodyPr/>
          <a:lstStyle/>
          <a:p>
            <a:fld id="{4D60A2E4-B75E-4839-B6CF-1C984650DF5E}" type="slidenum">
              <a:rPr lang="en-US" smtClean="0"/>
              <a:t>7</a:t>
            </a:fld>
            <a:endParaRPr lang="en-US"/>
          </a:p>
        </p:txBody>
      </p:sp>
    </p:spTree>
    <p:extLst>
      <p:ext uri="{BB962C8B-B14F-4D97-AF65-F5344CB8AC3E}">
        <p14:creationId xmlns:p14="http://schemas.microsoft.com/office/powerpoint/2010/main" val="373255785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Footer Placeholder 58"/>
          <p:cNvSpPr>
            <a:spLocks noGrp="1"/>
          </p:cNvSpPr>
          <p:nvPr>
            <p:ph type="ftr" sz="quarter" idx="11"/>
          </p:nvPr>
        </p:nvSpPr>
        <p:spPr/>
        <p:txBody>
          <a:bodyPr/>
          <a:lstStyle/>
          <a:p>
            <a:r>
              <a:rPr lang="en-US" smtClean="0"/>
              <a:t>Variable Length Delta Prefetcher</a:t>
            </a:r>
            <a:endParaRPr lang="en-US"/>
          </a:p>
        </p:txBody>
      </p:sp>
      <p:sp>
        <p:nvSpPr>
          <p:cNvPr id="60" name="Slide Number Placeholder 59"/>
          <p:cNvSpPr>
            <a:spLocks noGrp="1"/>
          </p:cNvSpPr>
          <p:nvPr>
            <p:ph type="sldNum" sz="quarter" idx="12"/>
          </p:nvPr>
        </p:nvSpPr>
        <p:spPr/>
        <p:txBody>
          <a:bodyPr/>
          <a:lstStyle/>
          <a:p>
            <a:fld id="{4D60A2E4-B75E-4839-B6CF-1C984650DF5E}" type="slidenum">
              <a:rPr lang="en-US" smtClean="0"/>
              <a:t>8</a:t>
            </a:fld>
            <a:endParaRPr lang="en-US"/>
          </a:p>
        </p:txBody>
      </p:sp>
      <p:sp>
        <p:nvSpPr>
          <p:cNvPr id="93" name="TextBox 92"/>
          <p:cNvSpPr txBox="1"/>
          <p:nvPr/>
        </p:nvSpPr>
        <p:spPr>
          <a:xfrm>
            <a:off x="0" y="5401435"/>
            <a:ext cx="12192000" cy="646331"/>
          </a:xfrm>
          <a:prstGeom prst="rect">
            <a:avLst/>
          </a:prstGeom>
          <a:solidFill>
            <a:schemeClr val="bg2"/>
          </a:solidFill>
        </p:spPr>
        <p:txBody>
          <a:bodyPr wrap="square" rtlCol="0">
            <a:spAutoFit/>
          </a:bodyPr>
          <a:lstStyle/>
          <a:p>
            <a:r>
              <a:rPr lang="en-US" sz="3600" dirty="0" smtClean="0">
                <a:latin typeface="+mj-lt"/>
              </a:rPr>
              <a:t>	Structure of VLDP- Prediction Mechanism</a:t>
            </a:r>
            <a:endParaRPr lang="en-US" sz="3600" dirty="0">
              <a:latin typeface="+mj-lt"/>
            </a:endParaRPr>
          </a:p>
        </p:txBody>
      </p:sp>
      <p:sp>
        <p:nvSpPr>
          <p:cNvPr id="39" name="Rectangle 38"/>
          <p:cNvSpPr/>
          <p:nvPr/>
        </p:nvSpPr>
        <p:spPr>
          <a:xfrm>
            <a:off x="4418186" y="1957884"/>
            <a:ext cx="4971211" cy="167741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0" name="Right Arrow 39"/>
          <p:cNvSpPr/>
          <p:nvPr/>
        </p:nvSpPr>
        <p:spPr>
          <a:xfrm>
            <a:off x="2831465" y="2722791"/>
            <a:ext cx="263891" cy="84511"/>
          </a:xfrm>
          <a:prstGeom prst="rightArrow">
            <a:avLst/>
          </a:prstGeom>
          <a:solidFill>
            <a:schemeClr val="accent5">
              <a:lumMod val="50000"/>
            </a:schemeClr>
          </a:solidFill>
          <a:ln w="38100" cmpd="sng">
            <a:solidFill>
              <a:srgbClr val="20386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41" name="Right Arrow 40"/>
          <p:cNvSpPr/>
          <p:nvPr/>
        </p:nvSpPr>
        <p:spPr>
          <a:xfrm>
            <a:off x="3586690" y="2723024"/>
            <a:ext cx="1000861" cy="80568"/>
          </a:xfrm>
          <a:prstGeom prst="rightArrow">
            <a:avLst/>
          </a:prstGeom>
          <a:solidFill>
            <a:schemeClr val="accent5">
              <a:lumMod val="50000"/>
            </a:schemeClr>
          </a:solidFill>
          <a:ln w="38100" cmpd="sng">
            <a:solidFill>
              <a:srgbClr val="20386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42" name="Rectangle 41"/>
          <p:cNvSpPr/>
          <p:nvPr/>
        </p:nvSpPr>
        <p:spPr>
          <a:xfrm>
            <a:off x="1742769" y="2173956"/>
            <a:ext cx="1178769" cy="1256809"/>
          </a:xfrm>
          <a:prstGeom prst="rect">
            <a:avLst/>
          </a:prstGeom>
          <a:solidFill>
            <a:schemeClr val="accent1">
              <a:lumMod val="60000"/>
              <a:lumOff val="40000"/>
            </a:schemeClr>
          </a:solidFill>
          <a:ln w="38100">
            <a:solidFill>
              <a:schemeClr val="accent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43" name="TextBox 42"/>
          <p:cNvSpPr txBox="1"/>
          <p:nvPr/>
        </p:nvSpPr>
        <p:spPr>
          <a:xfrm>
            <a:off x="1782729" y="2278993"/>
            <a:ext cx="1059049" cy="1015663"/>
          </a:xfrm>
          <a:prstGeom prst="rect">
            <a:avLst/>
          </a:prstGeom>
          <a:noFill/>
          <a:ln w="38100" cmpd="sng">
            <a:noFill/>
          </a:ln>
        </p:spPr>
        <p:txBody>
          <a:bodyPr wrap="square" rtlCol="0">
            <a:spAutoFit/>
          </a:bodyPr>
          <a:lstStyle/>
          <a:p>
            <a:pPr algn="ctr"/>
            <a:r>
              <a:rPr lang="en-US" sz="2000" dirty="0" smtClean="0"/>
              <a:t>Core </a:t>
            </a:r>
            <a:r>
              <a:rPr lang="en-US" sz="2000" dirty="0" smtClean="0"/>
              <a:t>1 </a:t>
            </a:r>
          </a:p>
          <a:p>
            <a:pPr algn="ctr"/>
            <a:r>
              <a:rPr lang="en-US" sz="2000" dirty="0" smtClean="0"/>
              <a:t>+ </a:t>
            </a:r>
          </a:p>
          <a:p>
            <a:pPr algn="ctr"/>
            <a:r>
              <a:rPr lang="en-US" sz="2000" dirty="0" smtClean="0"/>
              <a:t>L1</a:t>
            </a:r>
            <a:endParaRPr lang="en-US" sz="2000" dirty="0"/>
          </a:p>
        </p:txBody>
      </p:sp>
      <p:sp>
        <p:nvSpPr>
          <p:cNvPr id="44" name="Right Arrow 43"/>
          <p:cNvSpPr/>
          <p:nvPr/>
        </p:nvSpPr>
        <p:spPr>
          <a:xfrm>
            <a:off x="6511816" y="2641282"/>
            <a:ext cx="1024141" cy="315643"/>
          </a:xfrm>
          <a:prstGeom prst="rightArrow">
            <a:avLst/>
          </a:prstGeom>
          <a:solidFill>
            <a:srgbClr val="203864"/>
          </a:solidFill>
          <a:ln w="38100" cmpd="sng">
            <a:solidFill>
              <a:srgbClr val="20386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45" name="Right Arrow 44"/>
          <p:cNvSpPr/>
          <p:nvPr/>
        </p:nvSpPr>
        <p:spPr>
          <a:xfrm>
            <a:off x="8642944" y="2657716"/>
            <a:ext cx="1854362" cy="299210"/>
          </a:xfrm>
          <a:prstGeom prst="rightArrow">
            <a:avLst/>
          </a:prstGeom>
          <a:solidFill>
            <a:srgbClr val="203864"/>
          </a:solidFill>
          <a:ln w="38100" cmpd="sng">
            <a:solidFill>
              <a:srgbClr val="20386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46" name="Rectangle 45"/>
          <p:cNvSpPr/>
          <p:nvPr/>
        </p:nvSpPr>
        <p:spPr>
          <a:xfrm>
            <a:off x="4624912" y="2173957"/>
            <a:ext cx="1886904" cy="1256809"/>
          </a:xfrm>
          <a:prstGeom prst="rect">
            <a:avLst/>
          </a:prstGeom>
          <a:solidFill>
            <a:schemeClr val="accent1">
              <a:lumMod val="60000"/>
              <a:lumOff val="40000"/>
            </a:schemeClr>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7" name="TextBox 46"/>
          <p:cNvSpPr txBox="1"/>
          <p:nvPr/>
        </p:nvSpPr>
        <p:spPr>
          <a:xfrm>
            <a:off x="4750840" y="2328377"/>
            <a:ext cx="1594475" cy="1015663"/>
          </a:xfrm>
          <a:prstGeom prst="rect">
            <a:avLst/>
          </a:prstGeom>
          <a:noFill/>
        </p:spPr>
        <p:txBody>
          <a:bodyPr wrap="none" rtlCol="0">
            <a:spAutoFit/>
          </a:bodyPr>
          <a:lstStyle/>
          <a:p>
            <a:pPr algn="ctr"/>
            <a:r>
              <a:rPr lang="en-US" sz="2000" dirty="0" smtClean="0"/>
              <a:t>Per Page </a:t>
            </a:r>
          </a:p>
          <a:p>
            <a:pPr algn="ctr"/>
            <a:r>
              <a:rPr lang="en-US" sz="2000" dirty="0" smtClean="0"/>
              <a:t>Delta History </a:t>
            </a:r>
          </a:p>
          <a:p>
            <a:pPr algn="ctr"/>
            <a:r>
              <a:rPr lang="en-US" sz="2000" dirty="0" smtClean="0"/>
              <a:t>Tables</a:t>
            </a:r>
          </a:p>
        </p:txBody>
      </p:sp>
      <p:sp>
        <p:nvSpPr>
          <p:cNvPr id="48" name="TextBox 47"/>
          <p:cNvSpPr txBox="1"/>
          <p:nvPr/>
        </p:nvSpPr>
        <p:spPr>
          <a:xfrm>
            <a:off x="9307089" y="2056677"/>
            <a:ext cx="1321078" cy="742426"/>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sz="14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2000" dirty="0">
                <a:solidFill>
                  <a:schemeClr val="tx1"/>
                </a:solidFill>
              </a:rPr>
              <a:t>Predicted</a:t>
            </a:r>
          </a:p>
          <a:p>
            <a:r>
              <a:rPr lang="en-US" sz="2000" dirty="0" smtClean="0">
                <a:solidFill>
                  <a:schemeClr val="tx1"/>
                </a:solidFill>
              </a:rPr>
              <a:t>Delta</a:t>
            </a:r>
            <a:endParaRPr lang="en-US" sz="2000" dirty="0">
              <a:solidFill>
                <a:schemeClr val="tx1"/>
              </a:solidFill>
            </a:endParaRPr>
          </a:p>
        </p:txBody>
      </p:sp>
      <p:sp>
        <p:nvSpPr>
          <p:cNvPr id="49" name="Rectangle 48"/>
          <p:cNvSpPr/>
          <p:nvPr/>
        </p:nvSpPr>
        <p:spPr>
          <a:xfrm>
            <a:off x="7568976" y="2173956"/>
            <a:ext cx="1587119" cy="1256809"/>
          </a:xfrm>
          <a:prstGeom prst="rect">
            <a:avLst/>
          </a:prstGeom>
          <a:solidFill>
            <a:schemeClr val="accent1">
              <a:lumMod val="60000"/>
              <a:lumOff val="40000"/>
            </a:schemeClr>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50" name="TextBox 49"/>
          <p:cNvSpPr txBox="1"/>
          <p:nvPr/>
        </p:nvSpPr>
        <p:spPr>
          <a:xfrm>
            <a:off x="7539669" y="2257214"/>
            <a:ext cx="1684923" cy="1015663"/>
          </a:xfrm>
          <a:prstGeom prst="rect">
            <a:avLst/>
          </a:prstGeom>
          <a:noFill/>
          <a:ln w="38100" cmpd="sng">
            <a:noFill/>
          </a:ln>
        </p:spPr>
        <p:txBody>
          <a:bodyPr wrap="square" rtlCol="0">
            <a:spAutoFit/>
          </a:bodyPr>
          <a:lstStyle/>
          <a:p>
            <a:pPr algn="ctr"/>
            <a:r>
              <a:rPr lang="en-US" sz="2000" dirty="0" smtClean="0"/>
              <a:t>Delta/Offset Prediction Tables</a:t>
            </a:r>
          </a:p>
        </p:txBody>
      </p:sp>
      <p:sp>
        <p:nvSpPr>
          <p:cNvPr id="51" name="Rectangle 50"/>
          <p:cNvSpPr/>
          <p:nvPr/>
        </p:nvSpPr>
        <p:spPr>
          <a:xfrm>
            <a:off x="3132192" y="1957884"/>
            <a:ext cx="427678" cy="1737966"/>
          </a:xfrm>
          <a:prstGeom prst="rect">
            <a:avLst/>
          </a:prstGeom>
          <a:solidFill>
            <a:schemeClr val="accent1">
              <a:lumMod val="60000"/>
              <a:lumOff val="40000"/>
            </a:schemeClr>
          </a:solidFill>
          <a:ln w="38100">
            <a:solidFill>
              <a:schemeClr val="accent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54" name="TextBox 53"/>
          <p:cNvSpPr txBox="1"/>
          <p:nvPr/>
        </p:nvSpPr>
        <p:spPr>
          <a:xfrm rot="16200000">
            <a:off x="2451460" y="2626812"/>
            <a:ext cx="1737966" cy="400110"/>
          </a:xfrm>
          <a:prstGeom prst="rect">
            <a:avLst/>
          </a:prstGeom>
          <a:noFill/>
        </p:spPr>
        <p:txBody>
          <a:bodyPr wrap="square" rtlCol="0">
            <a:spAutoFit/>
          </a:bodyPr>
          <a:lstStyle/>
          <a:p>
            <a:pPr algn="ctr"/>
            <a:r>
              <a:rPr lang="en-US" sz="2000" dirty="0" smtClean="0"/>
              <a:t>L2 Cache</a:t>
            </a:r>
            <a:endParaRPr lang="en-US" sz="2000" dirty="0"/>
          </a:p>
        </p:txBody>
      </p:sp>
      <p:sp>
        <p:nvSpPr>
          <p:cNvPr id="19" name="TextBox 18"/>
          <p:cNvSpPr txBox="1"/>
          <p:nvPr/>
        </p:nvSpPr>
        <p:spPr>
          <a:xfrm>
            <a:off x="5244314" y="1387690"/>
            <a:ext cx="3559144" cy="523220"/>
          </a:xfrm>
          <a:prstGeom prst="rect">
            <a:avLst/>
          </a:prstGeom>
          <a:noFill/>
        </p:spPr>
        <p:txBody>
          <a:bodyPr wrap="square" rtlCol="0">
            <a:spAutoFit/>
          </a:bodyPr>
          <a:lstStyle/>
          <a:p>
            <a:pPr algn="ctr"/>
            <a:r>
              <a:rPr lang="en-US" sz="2800" dirty="0" smtClean="0"/>
              <a:t>Prediction Mechanism</a:t>
            </a:r>
            <a:endParaRPr lang="en-US" sz="2800" dirty="0"/>
          </a:p>
        </p:txBody>
      </p:sp>
      <p:sp>
        <p:nvSpPr>
          <p:cNvPr id="2" name="TextBox 1"/>
          <p:cNvSpPr txBox="1"/>
          <p:nvPr/>
        </p:nvSpPr>
        <p:spPr>
          <a:xfrm>
            <a:off x="3521998" y="2404646"/>
            <a:ext cx="1071420" cy="338554"/>
          </a:xfrm>
          <a:prstGeom prst="rect">
            <a:avLst/>
          </a:prstGeom>
          <a:noFill/>
        </p:spPr>
        <p:txBody>
          <a:bodyPr wrap="square" rtlCol="0">
            <a:spAutoFit/>
          </a:bodyPr>
          <a:lstStyle/>
          <a:p>
            <a:r>
              <a:rPr lang="en-US" sz="1600" dirty="0" smtClean="0"/>
              <a:t>L2 Access</a:t>
            </a:r>
            <a:endParaRPr lang="en-US" sz="1600" dirty="0"/>
          </a:p>
        </p:txBody>
      </p:sp>
    </p:spTree>
    <p:extLst>
      <p:ext uri="{BB962C8B-B14F-4D97-AF65-F5344CB8AC3E}">
        <p14:creationId xmlns:p14="http://schemas.microsoft.com/office/powerpoint/2010/main" val="94467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lstStyle/>
          <a:p>
            <a:r>
              <a:rPr lang="en-US" dirty="0" smtClean="0"/>
              <a:t>Delta History Buffer</a:t>
            </a:r>
            <a:endParaRPr lang="en-US" dirty="0"/>
          </a:p>
        </p:txBody>
      </p:sp>
      <p:sp>
        <p:nvSpPr>
          <p:cNvPr id="3" name="Content Placeholder 2"/>
          <p:cNvSpPr>
            <a:spLocks noGrp="1"/>
          </p:cNvSpPr>
          <p:nvPr>
            <p:ph sz="half" idx="1"/>
          </p:nvPr>
        </p:nvSpPr>
        <p:spPr>
          <a:solidFill>
            <a:schemeClr val="accent1">
              <a:lumMod val="20000"/>
              <a:lumOff val="80000"/>
            </a:schemeClr>
          </a:solidFill>
        </p:spPr>
        <p:txBody>
          <a:bodyPr>
            <a:normAutofit/>
          </a:bodyPr>
          <a:lstStyle/>
          <a:p>
            <a:pPr marL="0" indent="0">
              <a:buNone/>
            </a:pPr>
            <a:endParaRPr lang="en-US" dirty="0" smtClean="0"/>
          </a:p>
          <a:p>
            <a:pPr marL="0" indent="0">
              <a:buNone/>
            </a:pPr>
            <a:r>
              <a:rPr lang="en-US" dirty="0" smtClean="0"/>
              <a:t>for (</a:t>
            </a:r>
            <a:r>
              <a:rPr lang="en-US" dirty="0" err="1" smtClean="0"/>
              <a:t>i</a:t>
            </a:r>
            <a:r>
              <a:rPr lang="en-US" dirty="0" smtClean="0"/>
              <a:t>=0;i&lt;BIGNUM; </a:t>
            </a:r>
            <a:r>
              <a:rPr lang="en-US" dirty="0" err="1" smtClean="0"/>
              <a:t>i</a:t>
            </a:r>
            <a:r>
              <a:rPr lang="en-US" dirty="0" smtClean="0"/>
              <a:t>++)</a:t>
            </a:r>
          </a:p>
          <a:p>
            <a:pPr marL="0" indent="0">
              <a:buNone/>
            </a:pPr>
            <a:r>
              <a:rPr lang="en-US" dirty="0" smtClean="0"/>
              <a:t>{</a:t>
            </a:r>
          </a:p>
          <a:p>
            <a:pPr marL="0" indent="0">
              <a:buNone/>
            </a:pPr>
            <a:r>
              <a:rPr lang="en-US" dirty="0"/>
              <a:t>	</a:t>
            </a:r>
            <a:r>
              <a:rPr lang="en-US" dirty="0" smtClean="0"/>
              <a:t>a[</a:t>
            </a:r>
            <a:r>
              <a:rPr lang="en-US" dirty="0" err="1" smtClean="0"/>
              <a:t>i</a:t>
            </a:r>
            <a:r>
              <a:rPr lang="en-US" dirty="0" smtClean="0"/>
              <a:t>]=b[</a:t>
            </a:r>
            <a:r>
              <a:rPr lang="en-US" dirty="0" err="1" smtClean="0"/>
              <a:t>i</a:t>
            </a:r>
            <a:r>
              <a:rPr lang="en-US" dirty="0" smtClean="0"/>
              <a:t>]+c[</a:t>
            </a:r>
            <a:r>
              <a:rPr lang="en-US" dirty="0" err="1" smtClean="0"/>
              <a:t>i</a:t>
            </a:r>
            <a:r>
              <a:rPr lang="en-US" dirty="0" smtClean="0"/>
              <a:t>];</a:t>
            </a:r>
          </a:p>
          <a:p>
            <a:pPr marL="0" indent="0">
              <a:buNone/>
            </a:pPr>
            <a:r>
              <a:rPr lang="en-US" dirty="0" smtClean="0"/>
              <a:t>}</a:t>
            </a:r>
          </a:p>
          <a:p>
            <a:pPr>
              <a:buFont typeface="Wingdings" panose="05000000000000000000" pitchFamily="2" charset="2"/>
              <a:buChar char="§"/>
            </a:pPr>
            <a:r>
              <a:rPr lang="en-US" dirty="0" smtClean="0"/>
              <a:t>a, b, c can each belong to different pages</a:t>
            </a:r>
          </a:p>
          <a:p>
            <a:pPr>
              <a:buFont typeface="Wingdings" panose="05000000000000000000" pitchFamily="2" charset="2"/>
              <a:buChar char="§"/>
            </a:pPr>
            <a:r>
              <a:rPr lang="en-US" dirty="0" smtClean="0"/>
              <a:t>So Deltas between pages is meaningless</a:t>
            </a:r>
            <a:endParaRPr lang="en-US" dirty="0"/>
          </a:p>
        </p:txBody>
      </p:sp>
      <p:sp>
        <p:nvSpPr>
          <p:cNvPr id="5" name="Footer Placeholder 4"/>
          <p:cNvSpPr>
            <a:spLocks noGrp="1"/>
          </p:cNvSpPr>
          <p:nvPr>
            <p:ph type="ftr" sz="quarter" idx="11"/>
          </p:nvPr>
        </p:nvSpPr>
        <p:spPr/>
        <p:txBody>
          <a:bodyPr/>
          <a:lstStyle/>
          <a:p>
            <a:r>
              <a:rPr lang="en-US" smtClean="0"/>
              <a:t>Variable Length Delta Prefetcher</a:t>
            </a:r>
            <a:endParaRPr lang="en-US"/>
          </a:p>
        </p:txBody>
      </p:sp>
      <p:sp>
        <p:nvSpPr>
          <p:cNvPr id="6" name="Slide Number Placeholder 5"/>
          <p:cNvSpPr>
            <a:spLocks noGrp="1"/>
          </p:cNvSpPr>
          <p:nvPr>
            <p:ph type="sldNum" sz="quarter" idx="12"/>
          </p:nvPr>
        </p:nvSpPr>
        <p:spPr/>
        <p:txBody>
          <a:bodyPr/>
          <a:lstStyle/>
          <a:p>
            <a:fld id="{4D60A2E4-B75E-4839-B6CF-1C984650DF5E}" type="slidenum">
              <a:rPr lang="en-US" smtClean="0"/>
              <a:t>9</a:t>
            </a:fld>
            <a:endParaRPr lang="en-US" dirty="0"/>
          </a:p>
        </p:txBody>
      </p:sp>
      <p:sp>
        <p:nvSpPr>
          <p:cNvPr id="39" name="Rectangle 38"/>
          <p:cNvSpPr/>
          <p:nvPr/>
        </p:nvSpPr>
        <p:spPr>
          <a:xfrm>
            <a:off x="6172200" y="1825625"/>
            <a:ext cx="5181600" cy="435133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6" name="Group 55"/>
          <p:cNvGrpSpPr/>
          <p:nvPr/>
        </p:nvGrpSpPr>
        <p:grpSpPr>
          <a:xfrm>
            <a:off x="6389356" y="2189797"/>
            <a:ext cx="4747288" cy="651846"/>
            <a:chOff x="6375935" y="2114422"/>
            <a:chExt cx="4747288" cy="651846"/>
          </a:xfrm>
        </p:grpSpPr>
        <p:cxnSp>
          <p:nvCxnSpPr>
            <p:cNvPr id="27" name="Straight Connector 26"/>
            <p:cNvCxnSpPr>
              <a:stCxn id="25" idx="3"/>
              <a:endCxn id="26" idx="1"/>
            </p:cNvCxnSpPr>
            <p:nvPr/>
          </p:nvCxnSpPr>
          <p:spPr>
            <a:xfrm flipV="1">
              <a:off x="7105291" y="2438170"/>
              <a:ext cx="203735" cy="4933"/>
            </a:xfrm>
            <a:prstGeom prst="line">
              <a:avLst/>
            </a:prstGeom>
            <a:ln w="38100" cmpd="sng">
              <a:solidFill>
                <a:schemeClr val="accent1">
                  <a:lumMod val="50000"/>
                </a:schemeClr>
              </a:solidFill>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6375935" y="2119937"/>
              <a:ext cx="729356" cy="646331"/>
            </a:xfrm>
            <a:prstGeom prst="rect">
              <a:avLst/>
            </a:prstGeom>
            <a:noFill/>
            <a:ln w="38100" cmpd="sng">
              <a:solidFill>
                <a:schemeClr val="accent1">
                  <a:lumMod val="50000"/>
                </a:schemeClr>
              </a:solidFill>
            </a:ln>
          </p:spPr>
          <p:txBody>
            <a:bodyPr wrap="square" rtlCol="0">
              <a:spAutoFit/>
            </a:bodyPr>
            <a:lstStyle/>
            <a:p>
              <a:pPr algn="ctr"/>
              <a:r>
                <a:rPr lang="en-US" dirty="0" smtClean="0"/>
                <a:t>Page Num.</a:t>
              </a:r>
              <a:endParaRPr lang="en-US" dirty="0"/>
            </a:p>
          </p:txBody>
        </p:sp>
        <p:sp>
          <p:nvSpPr>
            <p:cNvPr id="26" name="TextBox 25"/>
            <p:cNvSpPr txBox="1"/>
            <p:nvPr/>
          </p:nvSpPr>
          <p:spPr>
            <a:xfrm>
              <a:off x="7309026" y="2115004"/>
              <a:ext cx="1157343" cy="646331"/>
            </a:xfrm>
            <a:prstGeom prst="rect">
              <a:avLst/>
            </a:prstGeom>
            <a:noFill/>
            <a:ln w="38100" cmpd="sng">
              <a:solidFill>
                <a:schemeClr val="accent1">
                  <a:lumMod val="50000"/>
                </a:schemeClr>
              </a:solidFill>
            </a:ln>
          </p:spPr>
          <p:txBody>
            <a:bodyPr wrap="square" rtlCol="0">
              <a:spAutoFit/>
            </a:bodyPr>
            <a:lstStyle/>
            <a:p>
              <a:pPr algn="ctr"/>
              <a:r>
                <a:rPr lang="en-US" dirty="0" smtClean="0"/>
                <a:t>Last </a:t>
              </a:r>
            </a:p>
            <a:p>
              <a:pPr algn="ctr"/>
              <a:r>
                <a:rPr lang="en-US" dirty="0" smtClean="0"/>
                <a:t>Add.</a:t>
              </a:r>
              <a:endParaRPr lang="en-US" dirty="0"/>
            </a:p>
          </p:txBody>
        </p:sp>
        <p:sp>
          <p:nvSpPr>
            <p:cNvPr id="34" name="TextBox 33"/>
            <p:cNvSpPr txBox="1"/>
            <p:nvPr/>
          </p:nvSpPr>
          <p:spPr>
            <a:xfrm>
              <a:off x="8466370" y="2114422"/>
              <a:ext cx="1229318" cy="646331"/>
            </a:xfrm>
            <a:prstGeom prst="rect">
              <a:avLst/>
            </a:prstGeom>
            <a:noFill/>
            <a:ln w="38100">
              <a:solidFill>
                <a:schemeClr val="accent1">
                  <a:lumMod val="50000"/>
                </a:schemeClr>
              </a:solidFill>
            </a:ln>
          </p:spPr>
          <p:txBody>
            <a:bodyPr wrap="square" rtlCol="0">
              <a:spAutoFit/>
            </a:bodyPr>
            <a:lstStyle/>
            <a:p>
              <a:pPr algn="ctr"/>
              <a:r>
                <a:rPr lang="en-US" dirty="0" smtClean="0"/>
                <a:t>Last </a:t>
              </a:r>
              <a:r>
                <a:rPr lang="en-US" dirty="0" smtClean="0"/>
                <a:t>3 </a:t>
              </a:r>
              <a:r>
                <a:rPr lang="en-US" dirty="0" smtClean="0"/>
                <a:t>Deltas</a:t>
              </a:r>
              <a:endParaRPr lang="en-US" dirty="0"/>
            </a:p>
          </p:txBody>
        </p:sp>
        <p:sp>
          <p:nvSpPr>
            <p:cNvPr id="41" name="TextBox 40"/>
            <p:cNvSpPr txBox="1"/>
            <p:nvPr/>
          </p:nvSpPr>
          <p:spPr>
            <a:xfrm>
              <a:off x="9695688" y="2115003"/>
              <a:ext cx="1427535" cy="646331"/>
            </a:xfrm>
            <a:prstGeom prst="rect">
              <a:avLst/>
            </a:prstGeom>
            <a:noFill/>
            <a:ln w="38100">
              <a:solidFill>
                <a:schemeClr val="accent1">
                  <a:lumMod val="50000"/>
                </a:schemeClr>
              </a:solidFill>
            </a:ln>
          </p:spPr>
          <p:txBody>
            <a:bodyPr wrap="square" rtlCol="0">
              <a:spAutoFit/>
            </a:bodyPr>
            <a:lstStyle/>
            <a:p>
              <a:pPr algn="ctr"/>
              <a:r>
                <a:rPr lang="en-US" dirty="0" err="1" smtClean="0"/>
                <a:t>Num</a:t>
              </a:r>
              <a:r>
                <a:rPr lang="en-US" dirty="0" smtClean="0"/>
                <a:t> </a:t>
              </a:r>
            </a:p>
            <a:p>
              <a:pPr algn="ctr"/>
              <a:r>
                <a:rPr lang="en-US" dirty="0" smtClean="0"/>
                <a:t>Used</a:t>
              </a:r>
              <a:endParaRPr lang="en-US" dirty="0"/>
            </a:p>
          </p:txBody>
        </p:sp>
        <p:cxnSp>
          <p:nvCxnSpPr>
            <p:cNvPr id="55" name="Straight Connector 54"/>
            <p:cNvCxnSpPr>
              <a:stCxn id="25" idx="3"/>
              <a:endCxn id="26" idx="1"/>
            </p:cNvCxnSpPr>
            <p:nvPr/>
          </p:nvCxnSpPr>
          <p:spPr>
            <a:xfrm flipV="1">
              <a:off x="7105291" y="2438170"/>
              <a:ext cx="203735" cy="4933"/>
            </a:xfrm>
            <a:prstGeom prst="line">
              <a:avLst/>
            </a:prstGeom>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57" name="Group 56"/>
          <p:cNvGrpSpPr/>
          <p:nvPr/>
        </p:nvGrpSpPr>
        <p:grpSpPr>
          <a:xfrm>
            <a:off x="6389356" y="2968167"/>
            <a:ext cx="4747288" cy="651846"/>
            <a:chOff x="6375935" y="2114422"/>
            <a:chExt cx="4747288" cy="651846"/>
          </a:xfrm>
        </p:grpSpPr>
        <p:cxnSp>
          <p:nvCxnSpPr>
            <p:cNvPr id="58" name="Straight Connector 57"/>
            <p:cNvCxnSpPr>
              <a:stCxn id="59" idx="3"/>
              <a:endCxn id="60" idx="1"/>
            </p:cNvCxnSpPr>
            <p:nvPr/>
          </p:nvCxnSpPr>
          <p:spPr>
            <a:xfrm flipV="1">
              <a:off x="7105291" y="2438170"/>
              <a:ext cx="203735" cy="4933"/>
            </a:xfrm>
            <a:prstGeom prst="line">
              <a:avLst/>
            </a:prstGeom>
            <a:ln w="38100" cmpd="sng">
              <a:solidFill>
                <a:schemeClr val="accent1">
                  <a:lumMod val="50000"/>
                </a:schemeClr>
              </a:solidFill>
            </a:ln>
          </p:spPr>
          <p:style>
            <a:lnRef idx="2">
              <a:schemeClr val="accent1"/>
            </a:lnRef>
            <a:fillRef idx="0">
              <a:schemeClr val="accent1"/>
            </a:fillRef>
            <a:effectRef idx="1">
              <a:schemeClr val="accent1"/>
            </a:effectRef>
            <a:fontRef idx="minor">
              <a:schemeClr val="tx1"/>
            </a:fontRef>
          </p:style>
        </p:cxnSp>
        <p:sp>
          <p:nvSpPr>
            <p:cNvPr id="59" name="TextBox 58"/>
            <p:cNvSpPr txBox="1"/>
            <p:nvPr/>
          </p:nvSpPr>
          <p:spPr>
            <a:xfrm>
              <a:off x="6375935" y="2119937"/>
              <a:ext cx="729356" cy="646331"/>
            </a:xfrm>
            <a:prstGeom prst="rect">
              <a:avLst/>
            </a:prstGeom>
            <a:noFill/>
            <a:ln w="38100" cmpd="sng">
              <a:solidFill>
                <a:schemeClr val="accent1">
                  <a:lumMod val="50000"/>
                </a:schemeClr>
              </a:solidFill>
            </a:ln>
          </p:spPr>
          <p:txBody>
            <a:bodyPr wrap="square" rtlCol="0">
              <a:spAutoFit/>
            </a:bodyPr>
            <a:lstStyle/>
            <a:p>
              <a:pPr algn="ctr"/>
              <a:r>
                <a:rPr lang="en-US" dirty="0" smtClean="0"/>
                <a:t>Page Num.</a:t>
              </a:r>
              <a:endParaRPr lang="en-US" dirty="0"/>
            </a:p>
          </p:txBody>
        </p:sp>
        <p:sp>
          <p:nvSpPr>
            <p:cNvPr id="60" name="TextBox 59"/>
            <p:cNvSpPr txBox="1"/>
            <p:nvPr/>
          </p:nvSpPr>
          <p:spPr>
            <a:xfrm>
              <a:off x="7309026" y="2115004"/>
              <a:ext cx="1157343" cy="646331"/>
            </a:xfrm>
            <a:prstGeom prst="rect">
              <a:avLst/>
            </a:prstGeom>
            <a:noFill/>
            <a:ln w="38100" cmpd="sng">
              <a:solidFill>
                <a:schemeClr val="accent1">
                  <a:lumMod val="50000"/>
                </a:schemeClr>
              </a:solidFill>
            </a:ln>
          </p:spPr>
          <p:txBody>
            <a:bodyPr wrap="square" rtlCol="0">
              <a:spAutoFit/>
            </a:bodyPr>
            <a:lstStyle/>
            <a:p>
              <a:pPr algn="ctr"/>
              <a:r>
                <a:rPr lang="en-US" dirty="0" smtClean="0"/>
                <a:t>Last </a:t>
              </a:r>
            </a:p>
            <a:p>
              <a:pPr algn="ctr"/>
              <a:r>
                <a:rPr lang="en-US" dirty="0" smtClean="0"/>
                <a:t>Add.</a:t>
              </a:r>
              <a:endParaRPr lang="en-US" dirty="0"/>
            </a:p>
          </p:txBody>
        </p:sp>
        <p:sp>
          <p:nvSpPr>
            <p:cNvPr id="61" name="TextBox 60"/>
            <p:cNvSpPr txBox="1"/>
            <p:nvPr/>
          </p:nvSpPr>
          <p:spPr>
            <a:xfrm>
              <a:off x="8466370" y="2114422"/>
              <a:ext cx="1229318" cy="646331"/>
            </a:xfrm>
            <a:prstGeom prst="rect">
              <a:avLst/>
            </a:prstGeom>
            <a:noFill/>
            <a:ln w="38100">
              <a:solidFill>
                <a:schemeClr val="accent1">
                  <a:lumMod val="50000"/>
                </a:schemeClr>
              </a:solidFill>
            </a:ln>
          </p:spPr>
          <p:txBody>
            <a:bodyPr wrap="square" rtlCol="0">
              <a:spAutoFit/>
            </a:bodyPr>
            <a:lstStyle/>
            <a:p>
              <a:pPr algn="ctr"/>
              <a:r>
                <a:rPr lang="en-US" dirty="0" smtClean="0"/>
                <a:t>Last </a:t>
              </a:r>
              <a:r>
                <a:rPr lang="en-US" dirty="0" smtClean="0"/>
                <a:t>3 </a:t>
              </a:r>
              <a:r>
                <a:rPr lang="en-US" dirty="0" smtClean="0"/>
                <a:t>Deltas</a:t>
              </a:r>
              <a:endParaRPr lang="en-US" dirty="0"/>
            </a:p>
          </p:txBody>
        </p:sp>
        <p:sp>
          <p:nvSpPr>
            <p:cNvPr id="62" name="TextBox 61"/>
            <p:cNvSpPr txBox="1"/>
            <p:nvPr/>
          </p:nvSpPr>
          <p:spPr>
            <a:xfrm>
              <a:off x="9695688" y="2115003"/>
              <a:ext cx="1427535" cy="646331"/>
            </a:xfrm>
            <a:prstGeom prst="rect">
              <a:avLst/>
            </a:prstGeom>
            <a:noFill/>
            <a:ln w="38100">
              <a:solidFill>
                <a:schemeClr val="accent1">
                  <a:lumMod val="50000"/>
                </a:schemeClr>
              </a:solidFill>
            </a:ln>
          </p:spPr>
          <p:txBody>
            <a:bodyPr wrap="square" rtlCol="0">
              <a:spAutoFit/>
            </a:bodyPr>
            <a:lstStyle/>
            <a:p>
              <a:pPr algn="ctr"/>
              <a:r>
                <a:rPr lang="en-US" dirty="0" err="1" smtClean="0"/>
                <a:t>Num</a:t>
              </a:r>
              <a:r>
                <a:rPr lang="en-US" dirty="0" smtClean="0"/>
                <a:t> </a:t>
              </a:r>
            </a:p>
            <a:p>
              <a:pPr algn="ctr"/>
              <a:r>
                <a:rPr lang="en-US" dirty="0" smtClean="0"/>
                <a:t>Used</a:t>
              </a:r>
              <a:endParaRPr lang="en-US" dirty="0"/>
            </a:p>
          </p:txBody>
        </p:sp>
        <p:cxnSp>
          <p:nvCxnSpPr>
            <p:cNvPr id="63" name="Straight Connector 62"/>
            <p:cNvCxnSpPr>
              <a:stCxn id="59" idx="3"/>
              <a:endCxn id="60" idx="1"/>
            </p:cNvCxnSpPr>
            <p:nvPr/>
          </p:nvCxnSpPr>
          <p:spPr>
            <a:xfrm flipV="1">
              <a:off x="7105291" y="2438170"/>
              <a:ext cx="203735" cy="4933"/>
            </a:xfrm>
            <a:prstGeom prst="line">
              <a:avLst/>
            </a:prstGeom>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78" name="Group 77"/>
          <p:cNvGrpSpPr/>
          <p:nvPr/>
        </p:nvGrpSpPr>
        <p:grpSpPr>
          <a:xfrm>
            <a:off x="6389356" y="3754950"/>
            <a:ext cx="4747288" cy="651846"/>
            <a:chOff x="6375935" y="2114422"/>
            <a:chExt cx="4747288" cy="651846"/>
          </a:xfrm>
        </p:grpSpPr>
        <p:cxnSp>
          <p:nvCxnSpPr>
            <p:cNvPr id="79" name="Straight Connector 78"/>
            <p:cNvCxnSpPr>
              <a:stCxn id="80" idx="3"/>
              <a:endCxn id="81" idx="1"/>
            </p:cNvCxnSpPr>
            <p:nvPr/>
          </p:nvCxnSpPr>
          <p:spPr>
            <a:xfrm flipV="1">
              <a:off x="7105291" y="2438170"/>
              <a:ext cx="203735" cy="4933"/>
            </a:xfrm>
            <a:prstGeom prst="line">
              <a:avLst/>
            </a:prstGeom>
            <a:ln w="38100" cmpd="sng">
              <a:solidFill>
                <a:schemeClr val="accent1">
                  <a:lumMod val="50000"/>
                </a:schemeClr>
              </a:solidFill>
            </a:ln>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6375935" y="2119937"/>
              <a:ext cx="729356" cy="646331"/>
            </a:xfrm>
            <a:prstGeom prst="rect">
              <a:avLst/>
            </a:prstGeom>
            <a:noFill/>
            <a:ln w="38100" cmpd="sng">
              <a:solidFill>
                <a:schemeClr val="accent1">
                  <a:lumMod val="50000"/>
                </a:schemeClr>
              </a:solidFill>
            </a:ln>
          </p:spPr>
          <p:txBody>
            <a:bodyPr wrap="square" rtlCol="0">
              <a:spAutoFit/>
            </a:bodyPr>
            <a:lstStyle/>
            <a:p>
              <a:pPr algn="ctr"/>
              <a:r>
                <a:rPr lang="en-US" dirty="0" smtClean="0"/>
                <a:t>Page Num.</a:t>
              </a:r>
              <a:endParaRPr lang="en-US" dirty="0"/>
            </a:p>
          </p:txBody>
        </p:sp>
        <p:sp>
          <p:nvSpPr>
            <p:cNvPr id="81" name="TextBox 80"/>
            <p:cNvSpPr txBox="1"/>
            <p:nvPr/>
          </p:nvSpPr>
          <p:spPr>
            <a:xfrm>
              <a:off x="7309026" y="2115004"/>
              <a:ext cx="1157343" cy="646331"/>
            </a:xfrm>
            <a:prstGeom prst="rect">
              <a:avLst/>
            </a:prstGeom>
            <a:noFill/>
            <a:ln w="38100" cmpd="sng">
              <a:solidFill>
                <a:schemeClr val="accent1">
                  <a:lumMod val="50000"/>
                </a:schemeClr>
              </a:solidFill>
            </a:ln>
          </p:spPr>
          <p:txBody>
            <a:bodyPr wrap="square" rtlCol="0">
              <a:spAutoFit/>
            </a:bodyPr>
            <a:lstStyle/>
            <a:p>
              <a:pPr algn="ctr"/>
              <a:r>
                <a:rPr lang="en-US" dirty="0" smtClean="0"/>
                <a:t>Last </a:t>
              </a:r>
            </a:p>
            <a:p>
              <a:pPr algn="ctr"/>
              <a:r>
                <a:rPr lang="en-US" dirty="0" smtClean="0"/>
                <a:t>Add.</a:t>
              </a:r>
              <a:endParaRPr lang="en-US" dirty="0"/>
            </a:p>
          </p:txBody>
        </p:sp>
        <p:sp>
          <p:nvSpPr>
            <p:cNvPr id="82" name="TextBox 81"/>
            <p:cNvSpPr txBox="1"/>
            <p:nvPr/>
          </p:nvSpPr>
          <p:spPr>
            <a:xfrm>
              <a:off x="8466370" y="2114422"/>
              <a:ext cx="1229318" cy="646331"/>
            </a:xfrm>
            <a:prstGeom prst="rect">
              <a:avLst/>
            </a:prstGeom>
            <a:noFill/>
            <a:ln w="38100">
              <a:solidFill>
                <a:schemeClr val="accent1">
                  <a:lumMod val="50000"/>
                </a:schemeClr>
              </a:solidFill>
            </a:ln>
          </p:spPr>
          <p:txBody>
            <a:bodyPr wrap="square" rtlCol="0">
              <a:spAutoFit/>
            </a:bodyPr>
            <a:lstStyle/>
            <a:p>
              <a:pPr algn="ctr"/>
              <a:r>
                <a:rPr lang="en-US" dirty="0" smtClean="0"/>
                <a:t>Last </a:t>
              </a:r>
              <a:r>
                <a:rPr lang="en-US" dirty="0" smtClean="0"/>
                <a:t>3 </a:t>
              </a:r>
              <a:r>
                <a:rPr lang="en-US" dirty="0" smtClean="0"/>
                <a:t>Deltas</a:t>
              </a:r>
              <a:endParaRPr lang="en-US" dirty="0"/>
            </a:p>
          </p:txBody>
        </p:sp>
        <p:sp>
          <p:nvSpPr>
            <p:cNvPr id="83" name="TextBox 82"/>
            <p:cNvSpPr txBox="1"/>
            <p:nvPr/>
          </p:nvSpPr>
          <p:spPr>
            <a:xfrm>
              <a:off x="9695688" y="2115003"/>
              <a:ext cx="1427535" cy="646331"/>
            </a:xfrm>
            <a:prstGeom prst="rect">
              <a:avLst/>
            </a:prstGeom>
            <a:noFill/>
            <a:ln w="38100">
              <a:solidFill>
                <a:schemeClr val="accent1">
                  <a:lumMod val="50000"/>
                </a:schemeClr>
              </a:solidFill>
            </a:ln>
          </p:spPr>
          <p:txBody>
            <a:bodyPr wrap="square" rtlCol="0">
              <a:spAutoFit/>
            </a:bodyPr>
            <a:lstStyle/>
            <a:p>
              <a:pPr algn="ctr"/>
              <a:r>
                <a:rPr lang="en-US" dirty="0" err="1" smtClean="0"/>
                <a:t>Num</a:t>
              </a:r>
              <a:r>
                <a:rPr lang="en-US" dirty="0" smtClean="0"/>
                <a:t> </a:t>
              </a:r>
            </a:p>
            <a:p>
              <a:pPr algn="ctr"/>
              <a:r>
                <a:rPr lang="en-US" dirty="0" smtClean="0"/>
                <a:t>Used</a:t>
              </a:r>
              <a:endParaRPr lang="en-US" dirty="0"/>
            </a:p>
          </p:txBody>
        </p:sp>
        <p:cxnSp>
          <p:nvCxnSpPr>
            <p:cNvPr id="84" name="Straight Connector 83"/>
            <p:cNvCxnSpPr>
              <a:stCxn id="80" idx="3"/>
              <a:endCxn id="81" idx="1"/>
            </p:cNvCxnSpPr>
            <p:nvPr/>
          </p:nvCxnSpPr>
          <p:spPr>
            <a:xfrm flipV="1">
              <a:off x="7105291" y="2438170"/>
              <a:ext cx="203735" cy="4933"/>
            </a:xfrm>
            <a:prstGeom prst="line">
              <a:avLst/>
            </a:prstGeom>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85" name="Group 84"/>
          <p:cNvGrpSpPr/>
          <p:nvPr/>
        </p:nvGrpSpPr>
        <p:grpSpPr>
          <a:xfrm>
            <a:off x="6389356" y="4533320"/>
            <a:ext cx="4747288" cy="651846"/>
            <a:chOff x="6375935" y="2114422"/>
            <a:chExt cx="4747288" cy="651846"/>
          </a:xfrm>
        </p:grpSpPr>
        <p:cxnSp>
          <p:nvCxnSpPr>
            <p:cNvPr id="86" name="Straight Connector 85"/>
            <p:cNvCxnSpPr>
              <a:stCxn id="87" idx="3"/>
              <a:endCxn id="88" idx="1"/>
            </p:cNvCxnSpPr>
            <p:nvPr/>
          </p:nvCxnSpPr>
          <p:spPr>
            <a:xfrm flipV="1">
              <a:off x="7105291" y="2438170"/>
              <a:ext cx="203735" cy="4933"/>
            </a:xfrm>
            <a:prstGeom prst="line">
              <a:avLst/>
            </a:prstGeom>
            <a:ln w="38100" cmpd="sng">
              <a:solidFill>
                <a:schemeClr val="accent1">
                  <a:lumMod val="50000"/>
                </a:schemeClr>
              </a:solidFill>
            </a:ln>
          </p:spPr>
          <p:style>
            <a:lnRef idx="2">
              <a:schemeClr val="accent1"/>
            </a:lnRef>
            <a:fillRef idx="0">
              <a:schemeClr val="accent1"/>
            </a:fillRef>
            <a:effectRef idx="1">
              <a:schemeClr val="accent1"/>
            </a:effectRef>
            <a:fontRef idx="minor">
              <a:schemeClr val="tx1"/>
            </a:fontRef>
          </p:style>
        </p:cxnSp>
        <p:sp>
          <p:nvSpPr>
            <p:cNvPr id="87" name="TextBox 86"/>
            <p:cNvSpPr txBox="1"/>
            <p:nvPr/>
          </p:nvSpPr>
          <p:spPr>
            <a:xfrm>
              <a:off x="6375935" y="2119937"/>
              <a:ext cx="729356" cy="646331"/>
            </a:xfrm>
            <a:prstGeom prst="rect">
              <a:avLst/>
            </a:prstGeom>
            <a:noFill/>
            <a:ln w="38100" cmpd="sng">
              <a:solidFill>
                <a:schemeClr val="accent1">
                  <a:lumMod val="50000"/>
                </a:schemeClr>
              </a:solidFill>
            </a:ln>
          </p:spPr>
          <p:txBody>
            <a:bodyPr wrap="square" rtlCol="0">
              <a:spAutoFit/>
            </a:bodyPr>
            <a:lstStyle/>
            <a:p>
              <a:pPr algn="ctr"/>
              <a:r>
                <a:rPr lang="en-US" dirty="0" smtClean="0"/>
                <a:t>Page Num.</a:t>
              </a:r>
              <a:endParaRPr lang="en-US" dirty="0"/>
            </a:p>
          </p:txBody>
        </p:sp>
        <p:sp>
          <p:nvSpPr>
            <p:cNvPr id="88" name="TextBox 87"/>
            <p:cNvSpPr txBox="1"/>
            <p:nvPr/>
          </p:nvSpPr>
          <p:spPr>
            <a:xfrm>
              <a:off x="7309026" y="2115004"/>
              <a:ext cx="1157343" cy="646331"/>
            </a:xfrm>
            <a:prstGeom prst="rect">
              <a:avLst/>
            </a:prstGeom>
            <a:noFill/>
            <a:ln w="38100" cmpd="sng">
              <a:solidFill>
                <a:schemeClr val="accent1">
                  <a:lumMod val="50000"/>
                </a:schemeClr>
              </a:solidFill>
            </a:ln>
          </p:spPr>
          <p:txBody>
            <a:bodyPr wrap="square" rtlCol="0">
              <a:spAutoFit/>
            </a:bodyPr>
            <a:lstStyle/>
            <a:p>
              <a:pPr algn="ctr"/>
              <a:r>
                <a:rPr lang="en-US" dirty="0" smtClean="0"/>
                <a:t>Last </a:t>
              </a:r>
            </a:p>
            <a:p>
              <a:pPr algn="ctr"/>
              <a:r>
                <a:rPr lang="en-US" dirty="0" smtClean="0"/>
                <a:t>Add.</a:t>
              </a:r>
              <a:endParaRPr lang="en-US" dirty="0"/>
            </a:p>
          </p:txBody>
        </p:sp>
        <p:sp>
          <p:nvSpPr>
            <p:cNvPr id="89" name="TextBox 88"/>
            <p:cNvSpPr txBox="1"/>
            <p:nvPr/>
          </p:nvSpPr>
          <p:spPr>
            <a:xfrm>
              <a:off x="8466370" y="2114422"/>
              <a:ext cx="1229318" cy="646331"/>
            </a:xfrm>
            <a:prstGeom prst="rect">
              <a:avLst/>
            </a:prstGeom>
            <a:noFill/>
            <a:ln w="38100">
              <a:solidFill>
                <a:schemeClr val="accent1">
                  <a:lumMod val="50000"/>
                </a:schemeClr>
              </a:solidFill>
            </a:ln>
          </p:spPr>
          <p:txBody>
            <a:bodyPr wrap="square" rtlCol="0">
              <a:spAutoFit/>
            </a:bodyPr>
            <a:lstStyle/>
            <a:p>
              <a:pPr algn="ctr"/>
              <a:r>
                <a:rPr lang="en-US" dirty="0" smtClean="0"/>
                <a:t>Last </a:t>
              </a:r>
              <a:r>
                <a:rPr lang="en-US" dirty="0" smtClean="0"/>
                <a:t>3 </a:t>
              </a:r>
              <a:r>
                <a:rPr lang="en-US" dirty="0" smtClean="0"/>
                <a:t>Deltas</a:t>
              </a:r>
              <a:endParaRPr lang="en-US" dirty="0"/>
            </a:p>
          </p:txBody>
        </p:sp>
        <p:sp>
          <p:nvSpPr>
            <p:cNvPr id="90" name="TextBox 89"/>
            <p:cNvSpPr txBox="1"/>
            <p:nvPr/>
          </p:nvSpPr>
          <p:spPr>
            <a:xfrm>
              <a:off x="9695688" y="2115003"/>
              <a:ext cx="1427535" cy="646331"/>
            </a:xfrm>
            <a:prstGeom prst="rect">
              <a:avLst/>
            </a:prstGeom>
            <a:noFill/>
            <a:ln w="38100">
              <a:solidFill>
                <a:schemeClr val="accent1">
                  <a:lumMod val="50000"/>
                </a:schemeClr>
              </a:solidFill>
            </a:ln>
          </p:spPr>
          <p:txBody>
            <a:bodyPr wrap="square" rtlCol="0">
              <a:spAutoFit/>
            </a:bodyPr>
            <a:lstStyle/>
            <a:p>
              <a:pPr algn="ctr"/>
              <a:r>
                <a:rPr lang="en-US" dirty="0" err="1" smtClean="0"/>
                <a:t>Num</a:t>
              </a:r>
              <a:endParaRPr lang="en-US" dirty="0"/>
            </a:p>
            <a:p>
              <a:pPr algn="ctr"/>
              <a:r>
                <a:rPr lang="en-US" dirty="0" smtClean="0"/>
                <a:t>Used</a:t>
              </a:r>
              <a:endParaRPr lang="en-US" dirty="0"/>
            </a:p>
          </p:txBody>
        </p:sp>
        <p:cxnSp>
          <p:nvCxnSpPr>
            <p:cNvPr id="91" name="Straight Connector 90"/>
            <p:cNvCxnSpPr>
              <a:stCxn id="87" idx="3"/>
              <a:endCxn id="88" idx="1"/>
            </p:cNvCxnSpPr>
            <p:nvPr/>
          </p:nvCxnSpPr>
          <p:spPr>
            <a:xfrm flipV="1">
              <a:off x="7105291" y="2438170"/>
              <a:ext cx="203735" cy="4933"/>
            </a:xfrm>
            <a:prstGeom prst="line">
              <a:avLst/>
            </a:prstGeom>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93" name="TextBox 92"/>
          <p:cNvSpPr txBox="1"/>
          <p:nvPr/>
        </p:nvSpPr>
        <p:spPr>
          <a:xfrm>
            <a:off x="6389356" y="5384800"/>
            <a:ext cx="4747288" cy="646331"/>
          </a:xfrm>
          <a:prstGeom prst="rect">
            <a:avLst/>
          </a:prstGeom>
          <a:solidFill>
            <a:schemeClr val="bg1"/>
          </a:solidFill>
          <a:ln>
            <a:solidFill>
              <a:schemeClr val="accent1">
                <a:lumMod val="50000"/>
              </a:schemeClr>
            </a:solidFill>
          </a:ln>
        </p:spPr>
        <p:txBody>
          <a:bodyPr wrap="square" rtlCol="0">
            <a:spAutoFit/>
          </a:bodyPr>
          <a:lstStyle/>
          <a:p>
            <a:r>
              <a:rPr lang="en-US" dirty="0" smtClean="0"/>
              <a:t>35Bits            7Bits          </a:t>
            </a:r>
            <a:r>
              <a:rPr lang="en-US" dirty="0" smtClean="0"/>
              <a:t>24</a:t>
            </a:r>
            <a:r>
              <a:rPr lang="en-US" dirty="0" smtClean="0"/>
              <a:t>Bits               </a:t>
            </a:r>
            <a:r>
              <a:rPr lang="en-US" dirty="0" smtClean="0"/>
              <a:t>2Bits</a:t>
            </a:r>
          </a:p>
          <a:p>
            <a:r>
              <a:rPr lang="en-US" dirty="0" smtClean="0"/>
              <a:t>Total of </a:t>
            </a:r>
            <a:r>
              <a:rPr lang="en-US" dirty="0" smtClean="0"/>
              <a:t>68</a:t>
            </a:r>
            <a:r>
              <a:rPr lang="en-US" dirty="0" smtClean="0"/>
              <a:t>Bits</a:t>
            </a:r>
            <a:r>
              <a:rPr lang="en-US" dirty="0" smtClean="0"/>
              <a:t>/page tracked</a:t>
            </a:r>
            <a:endParaRPr lang="en-US" dirty="0"/>
          </a:p>
        </p:txBody>
      </p:sp>
      <p:sp>
        <p:nvSpPr>
          <p:cNvPr id="37" name="TextBox 36"/>
          <p:cNvSpPr txBox="1"/>
          <p:nvPr/>
        </p:nvSpPr>
        <p:spPr>
          <a:xfrm>
            <a:off x="1050365" y="1900432"/>
            <a:ext cx="4757270" cy="430887"/>
          </a:xfrm>
          <a:prstGeom prst="rect">
            <a:avLst/>
          </a:prstGeom>
          <a:solidFill>
            <a:schemeClr val="accent1">
              <a:lumMod val="60000"/>
              <a:lumOff val="40000"/>
            </a:schemeClr>
          </a:solidFill>
          <a:ln>
            <a:noFill/>
          </a:ln>
        </p:spPr>
        <p:txBody>
          <a:bodyPr wrap="square" rtlCol="0">
            <a:spAutoFit/>
          </a:bodyPr>
          <a:lstStyle/>
          <a:p>
            <a:pPr algn="ctr"/>
            <a:r>
              <a:rPr lang="en-US" sz="2200" dirty="0" smtClean="0"/>
              <a:t>Delta = Last Address- Current Address</a:t>
            </a:r>
          </a:p>
        </p:txBody>
      </p:sp>
    </p:spTree>
    <p:extLst>
      <p:ext uri="{BB962C8B-B14F-4D97-AF65-F5344CB8AC3E}">
        <p14:creationId xmlns:p14="http://schemas.microsoft.com/office/powerpoint/2010/main" val="133831689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3870</TotalTime>
  <Words>2557</Words>
  <Application>Microsoft Macintosh PowerPoint</Application>
  <PresentationFormat>Custom</PresentationFormat>
  <Paragraphs>609</Paragraphs>
  <Slides>27</Slides>
  <Notes>22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Variable Length Delta Prefetcher</vt:lpstr>
      <vt:lpstr>Prefetchers</vt:lpstr>
      <vt:lpstr>Spatial Correlation</vt:lpstr>
      <vt:lpstr>Long Repeatable Streams of Irregular Deltas</vt:lpstr>
      <vt:lpstr>Long Repeatable Streams of Irregular Deltas</vt:lpstr>
      <vt:lpstr>Motivation</vt:lpstr>
      <vt:lpstr>Variable Length Delta Prefetcher</vt:lpstr>
      <vt:lpstr>PowerPoint Presentation</vt:lpstr>
      <vt:lpstr>Delta History Buffer</vt:lpstr>
      <vt:lpstr>Delta Prediction Tables</vt:lpstr>
      <vt:lpstr>Need for Multiple Tables</vt:lpstr>
      <vt:lpstr>Looking farther than one Delta ahead</vt:lpstr>
      <vt:lpstr>Looking farther than one Delta ahead</vt:lpstr>
      <vt:lpstr>Case Study: Streaming Workloads</vt:lpstr>
      <vt:lpstr>How to Issue Prefetches?</vt:lpstr>
      <vt:lpstr>Updating the Delta History Tables</vt:lpstr>
      <vt:lpstr>Updating the Prediction Tables</vt:lpstr>
      <vt:lpstr>Populating the Prediction Tables</vt:lpstr>
      <vt:lpstr>Need for throttling</vt:lpstr>
      <vt:lpstr>PowerPoint Presentation</vt:lpstr>
      <vt:lpstr>Evaluation Methodology</vt:lpstr>
      <vt:lpstr>Performance Improvement</vt:lpstr>
      <vt:lpstr>Demand Miss Latency</vt:lpstr>
      <vt:lpstr>Prefetch Latency</vt:lpstr>
      <vt:lpstr>Thank You</vt:lpstr>
      <vt:lpstr>Updating the Prediction Tables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Complexity-Effective Intelligent Prefetchers</dc:title>
  <dc:creator>Manjunath Shevgoor</dc:creator>
  <cp:lastModifiedBy>Manjunath Shevgoor</cp:lastModifiedBy>
  <cp:revision>309</cp:revision>
  <dcterms:created xsi:type="dcterms:W3CDTF">2014-11-03T21:54:49Z</dcterms:created>
  <dcterms:modified xsi:type="dcterms:W3CDTF">2015-06-13T14:21:40Z</dcterms:modified>
</cp:coreProperties>
</file>