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43" r:id="rId2"/>
    <p:sldId id="543" r:id="rId3"/>
    <p:sldId id="646" r:id="rId4"/>
    <p:sldId id="608" r:id="rId5"/>
    <p:sldId id="613" r:id="rId6"/>
    <p:sldId id="661" r:id="rId7"/>
    <p:sldId id="610" r:id="rId8"/>
    <p:sldId id="611" r:id="rId9"/>
    <p:sldId id="614" r:id="rId10"/>
    <p:sldId id="660" r:id="rId11"/>
    <p:sldId id="631" r:id="rId12"/>
    <p:sldId id="657" r:id="rId13"/>
    <p:sldId id="632" r:id="rId14"/>
    <p:sldId id="662" r:id="rId15"/>
    <p:sldId id="633" r:id="rId16"/>
    <p:sldId id="658" r:id="rId17"/>
    <p:sldId id="664" r:id="rId18"/>
    <p:sldId id="619" r:id="rId19"/>
    <p:sldId id="620" r:id="rId20"/>
    <p:sldId id="651" r:id="rId21"/>
    <p:sldId id="609" r:id="rId22"/>
    <p:sldId id="671" r:id="rId23"/>
    <p:sldId id="621" r:id="rId24"/>
    <p:sldId id="622" r:id="rId25"/>
    <p:sldId id="665" r:id="rId26"/>
    <p:sldId id="634" r:id="rId27"/>
    <p:sldId id="652" r:id="rId28"/>
    <p:sldId id="647" r:id="rId29"/>
    <p:sldId id="623" r:id="rId30"/>
    <p:sldId id="653" r:id="rId31"/>
    <p:sldId id="638" r:id="rId32"/>
    <p:sldId id="656" r:id="rId33"/>
    <p:sldId id="639" r:id="rId34"/>
    <p:sldId id="654" r:id="rId35"/>
    <p:sldId id="675" r:id="rId36"/>
    <p:sldId id="655" r:id="rId3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8D8D8"/>
    <a:srgbClr val="07FD59"/>
    <a:srgbClr val="FF0000"/>
    <a:srgbClr val="669900"/>
    <a:srgbClr val="CCFF66"/>
    <a:srgbClr val="FFCCFF"/>
    <a:srgbClr val="89FFFF"/>
    <a:srgbClr val="FFFF99"/>
    <a:srgbClr val="FF3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6" autoAdjust="0"/>
    <p:restoredTop sz="66874" autoAdjust="0"/>
  </p:normalViewPr>
  <p:slideViewPr>
    <p:cSldViewPr snapToGrid="0">
      <p:cViewPr>
        <p:scale>
          <a:sx n="55" d="100"/>
          <a:sy n="55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6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20"/>
    </p:cViewPr>
  </p:sorterViewPr>
  <p:notesViewPr>
    <p:cSldViewPr snapToGrid="0">
      <p:cViewPr varScale="1">
        <p:scale>
          <a:sx n="57" d="100"/>
          <a:sy n="57" d="100"/>
        </p:scale>
        <p:origin x="-1166" y="-8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 w="47625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cat>
            <c:strRef>
              <c:f>'RESULT-PART1'!$B$43:$B$46</c:f>
              <c:strCache>
                <c:ptCount val="4"/>
                <c:pt idx="0">
                  <c:v>Baseline</c:v>
                </c:pt>
                <c:pt idx="1">
                  <c:v>Small LLC</c:v>
                </c:pt>
                <c:pt idx="2">
                  <c:v>Low BW</c:v>
                </c:pt>
                <c:pt idx="3">
                  <c:v>Random</c:v>
                </c:pt>
              </c:strCache>
            </c:strRef>
          </c:cat>
          <c:val>
            <c:numRef>
              <c:f>'RESULT-PART1'!$L$35:$L$38</c:f>
              <c:numCache>
                <c:formatCode>0.000</c:formatCode>
                <c:ptCount val="4"/>
                <c:pt idx="0">
                  <c:v>-0.14708962552175819</c:v>
                </c:pt>
                <c:pt idx="1">
                  <c:v>-0.18093732480305391</c:v>
                </c:pt>
                <c:pt idx="2">
                  <c:v>-0.1528530915110764</c:v>
                </c:pt>
                <c:pt idx="3">
                  <c:v>-7.9807847083245065E-2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2390144"/>
        <c:axId val="32408320"/>
      </c:barChart>
      <c:catAx>
        <c:axId val="32390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high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408320"/>
        <c:crosses val="autoZero"/>
        <c:auto val="1"/>
        <c:lblAlgn val="ctr"/>
        <c:lblOffset val="1"/>
        <c:noMultiLvlLbl val="0"/>
      </c:catAx>
      <c:valAx>
        <c:axId val="3240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</a:t>
                </a:r>
                <a:r>
                  <a:rPr lang="en-US" dirty="0" smtClean="0"/>
                  <a:t>Speedup norm. to AMPM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390144"/>
        <c:crosses val="autoZero"/>
        <c:crossBetween val="between"/>
      </c:valAx>
      <c:spPr>
        <a:noFill/>
        <a:ln w="44450" cmpd="sng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476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 w="47625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cat>
            <c:strRef>
              <c:f>'RESULT-PART1'!$B$43:$B$46</c:f>
              <c:strCache>
                <c:ptCount val="4"/>
                <c:pt idx="0">
                  <c:v>Baseline</c:v>
                </c:pt>
                <c:pt idx="1">
                  <c:v>Small LLC</c:v>
                </c:pt>
                <c:pt idx="2">
                  <c:v>Low BW</c:v>
                </c:pt>
                <c:pt idx="3">
                  <c:v>Random</c:v>
                </c:pt>
              </c:strCache>
            </c:strRef>
          </c:cat>
          <c:val>
            <c:numRef>
              <c:f>'RESULT-PART1'!$L$35:$L$38</c:f>
              <c:numCache>
                <c:formatCode>0.000</c:formatCode>
                <c:ptCount val="4"/>
                <c:pt idx="0">
                  <c:v>1.1623496452671134E-2</c:v>
                </c:pt>
                <c:pt idx="1">
                  <c:v>0.15417234819783232</c:v>
                </c:pt>
                <c:pt idx="2">
                  <c:v>1.8839546632222977</c:v>
                </c:pt>
                <c:pt idx="3">
                  <c:v>7.2874294380412152E-2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2524544"/>
        <c:axId val="32526336"/>
      </c:barChart>
      <c:catAx>
        <c:axId val="3252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526336"/>
        <c:crosses val="autoZero"/>
        <c:auto val="1"/>
        <c:lblAlgn val="ctr"/>
        <c:lblOffset val="100"/>
        <c:noMultiLvlLbl val="0"/>
      </c:catAx>
      <c:valAx>
        <c:axId val="3252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</a:t>
                </a:r>
                <a:r>
                  <a:rPr lang="en-US" dirty="0" smtClean="0"/>
                  <a:t>Speedup norm. to AMPM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524544"/>
        <c:crosses val="autoZero"/>
        <c:crossBetween val="between"/>
      </c:valAx>
      <c:spPr>
        <a:noFill/>
        <a:ln w="44450" cmpd="sng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476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 w="47625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cat>
            <c:strRef>
              <c:f>'RESULT-PART1'!$B$43:$B$46</c:f>
              <c:strCache>
                <c:ptCount val="4"/>
                <c:pt idx="0">
                  <c:v>Baseline</c:v>
                </c:pt>
                <c:pt idx="1">
                  <c:v>Small LLC</c:v>
                </c:pt>
                <c:pt idx="2">
                  <c:v>Low BW</c:v>
                </c:pt>
                <c:pt idx="3">
                  <c:v>Random</c:v>
                </c:pt>
              </c:strCache>
            </c:strRef>
          </c:cat>
          <c:val>
            <c:numRef>
              <c:f>'RESULT-PART1'!$L$35:$L$38</c:f>
              <c:numCache>
                <c:formatCode>0.000</c:formatCode>
                <c:ptCount val="4"/>
                <c:pt idx="0">
                  <c:v>1.190512382492841</c:v>
                </c:pt>
                <c:pt idx="1">
                  <c:v>1.0922770037554415</c:v>
                </c:pt>
                <c:pt idx="2">
                  <c:v>1.1810702770576142</c:v>
                </c:pt>
                <c:pt idx="3">
                  <c:v>0.95707823123069602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3443200"/>
        <c:axId val="33555968"/>
      </c:barChart>
      <c:catAx>
        <c:axId val="3344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3555968"/>
        <c:crosses val="autoZero"/>
        <c:auto val="1"/>
        <c:lblAlgn val="ctr"/>
        <c:lblOffset val="100"/>
        <c:noMultiLvlLbl val="0"/>
      </c:catAx>
      <c:valAx>
        <c:axId val="3355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</a:t>
                </a:r>
                <a:r>
                  <a:rPr lang="en-US" dirty="0" smtClean="0"/>
                  <a:t>Speedup norm. to AMPM+DCPT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3443200"/>
        <c:crosses val="autoZero"/>
        <c:crossBetween val="between"/>
      </c:valAx>
      <c:spPr>
        <a:noFill/>
        <a:ln w="44450" cmpd="sng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476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 w="47625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cat>
            <c:strRef>
              <c:f>'RESULT-PART1'!$B$43:$B$46</c:f>
              <c:strCache>
                <c:ptCount val="4"/>
                <c:pt idx="0">
                  <c:v>Baseline</c:v>
                </c:pt>
                <c:pt idx="1">
                  <c:v>Small LLC</c:v>
                </c:pt>
                <c:pt idx="2">
                  <c:v>Low BW</c:v>
                </c:pt>
                <c:pt idx="3">
                  <c:v>Random</c:v>
                </c:pt>
              </c:strCache>
            </c:strRef>
          </c:cat>
          <c:val>
            <c:numRef>
              <c:f>'RESULT-PART1'!$L$35:$L$38</c:f>
              <c:numCache>
                <c:formatCode>0.000</c:formatCode>
                <c:ptCount val="4"/>
                <c:pt idx="0">
                  <c:v>0.53866346805085641</c:v>
                </c:pt>
                <c:pt idx="1">
                  <c:v>0.45492375745358515</c:v>
                </c:pt>
                <c:pt idx="2">
                  <c:v>0.1855702208887493</c:v>
                </c:pt>
                <c:pt idx="3">
                  <c:v>0.68067855637401919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35886208"/>
        <c:axId val="35887744"/>
      </c:barChart>
      <c:catAx>
        <c:axId val="3588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5887744"/>
        <c:crosses val="autoZero"/>
        <c:auto val="1"/>
        <c:lblAlgn val="ctr"/>
        <c:lblOffset val="100"/>
        <c:noMultiLvlLbl val="0"/>
      </c:catAx>
      <c:valAx>
        <c:axId val="358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</a:t>
                </a:r>
                <a:r>
                  <a:rPr lang="en-US" dirty="0" smtClean="0"/>
                  <a:t>Speedup norm. to AMPM+DCPT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5886208"/>
        <c:crosses val="autoZero"/>
        <c:crossBetween val="between"/>
      </c:valAx>
      <c:spPr>
        <a:noFill/>
        <a:ln w="44450" cmpd="sng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476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'RESULT-PART1'!$B$50</c:f>
              <c:strCache>
                <c:ptCount val="1"/>
                <c:pt idx="0">
                  <c:v>MCF IPC</c:v>
                </c:pt>
              </c:strCache>
            </c:strRef>
          </c:tx>
          <c:spPr>
            <a:solidFill>
              <a:srgbClr val="00B0F0"/>
            </a:solidFill>
            <a:ln w="44450">
              <a:solidFill>
                <a:schemeClr val="tx1"/>
              </a:solidFill>
            </a:ln>
          </c:spPr>
          <c:invertIfNegative val="0"/>
          <c:cat>
            <c:numRef>
              <c:f>'RESULT-PART1'!$A$52:$A$59</c:f>
              <c:numCache>
                <c:formatCode>General</c:formatCode>
                <c:ptCount val="8"/>
                <c:pt idx="0">
                  <c:v>64</c:v>
                </c:pt>
                <c:pt idx="1">
                  <c:v>128</c:v>
                </c:pt>
                <c:pt idx="2">
                  <c:v>192</c:v>
                </c:pt>
                <c:pt idx="3">
                  <c:v>256</c:v>
                </c:pt>
                <c:pt idx="4">
                  <c:v>320</c:v>
                </c:pt>
                <c:pt idx="5">
                  <c:v>384</c:v>
                </c:pt>
                <c:pt idx="6">
                  <c:v>448</c:v>
                </c:pt>
                <c:pt idx="7">
                  <c:v>512</c:v>
                </c:pt>
              </c:numCache>
            </c:numRef>
          </c:cat>
          <c:val>
            <c:numRef>
              <c:f>'RESULT-PART1'!$B$52:$B$59</c:f>
              <c:numCache>
                <c:formatCode>General</c:formatCode>
                <c:ptCount val="8"/>
                <c:pt idx="0">
                  <c:v>0.38</c:v>
                </c:pt>
                <c:pt idx="1">
                  <c:v>0.38069999999999998</c:v>
                </c:pt>
                <c:pt idx="2">
                  <c:v>0.38269999999999998</c:v>
                </c:pt>
                <c:pt idx="3">
                  <c:v>0.38590000000000002</c:v>
                </c:pt>
                <c:pt idx="4">
                  <c:v>0.38950000000000001</c:v>
                </c:pt>
                <c:pt idx="5">
                  <c:v>0.39479999999999998</c:v>
                </c:pt>
                <c:pt idx="6">
                  <c:v>0.39360000000000001</c:v>
                </c:pt>
                <c:pt idx="7">
                  <c:v>0.39200000000000002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12128"/>
        <c:axId val="98922496"/>
      </c:barChart>
      <c:catAx>
        <c:axId val="98912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# Access</a:t>
                </a:r>
                <a:r>
                  <a:rPr lang="en-US" sz="2000" baseline="0" dirty="0" smtClean="0"/>
                  <a:t> Maps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8922496"/>
        <c:crosses val="autoZero"/>
        <c:auto val="1"/>
        <c:lblAlgn val="ctr"/>
        <c:lblOffset val="100"/>
        <c:noMultiLvlLbl val="0"/>
      </c:catAx>
      <c:valAx>
        <c:axId val="98922496"/>
        <c:scaling>
          <c:orientation val="minMax"/>
          <c:max val="0.4"/>
          <c:min val="0.3700000000000000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dirty="0" smtClean="0"/>
                  <a:t>IPC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8912128"/>
        <c:crosses val="autoZero"/>
        <c:crossBetween val="between"/>
        <c:majorUnit val="1.0000000000000002E-2"/>
      </c:valAx>
      <c:spPr>
        <a:ln w="44450"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 w="47625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47625">
                <a:solidFill>
                  <a:sysClr val="windowText" lastClr="000000"/>
                </a:solidFill>
              </a:ln>
              <a:effectLst/>
            </c:spPr>
          </c:dPt>
          <c:cat>
            <c:strRef>
              <c:f>'RESULT-PART1'!$B$43:$B$46</c:f>
              <c:strCache>
                <c:ptCount val="4"/>
                <c:pt idx="0">
                  <c:v>Baseline</c:v>
                </c:pt>
                <c:pt idx="1">
                  <c:v>Small LLC</c:v>
                </c:pt>
                <c:pt idx="2">
                  <c:v>Low BW</c:v>
                </c:pt>
                <c:pt idx="3">
                  <c:v>Random</c:v>
                </c:pt>
              </c:strCache>
            </c:strRef>
          </c:cat>
          <c:val>
            <c:numRef>
              <c:f>'RESULT-PART1'!$L$35:$L$38</c:f>
              <c:numCache>
                <c:formatCode>0.000</c:formatCode>
                <c:ptCount val="4"/>
                <c:pt idx="0">
                  <c:v>1.2831489019070546</c:v>
                </c:pt>
                <c:pt idx="1">
                  <c:v>0.47258199019418612</c:v>
                </c:pt>
                <c:pt idx="2">
                  <c:v>0.40046953941575225</c:v>
                </c:pt>
                <c:pt idx="3">
                  <c:v>1.2938184229080321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98476800"/>
        <c:axId val="98478336"/>
      </c:barChart>
      <c:catAx>
        <c:axId val="98476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8478336"/>
        <c:crosses val="autoZero"/>
        <c:auto val="1"/>
        <c:lblAlgn val="ctr"/>
        <c:lblOffset val="100"/>
        <c:noMultiLvlLbl val="0"/>
      </c:catAx>
      <c:valAx>
        <c:axId val="9847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</a:t>
                </a:r>
                <a:r>
                  <a:rPr lang="en-US" dirty="0" smtClean="0"/>
                  <a:t>Speedup over AMPM+DCPT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8476800"/>
        <c:crosses val="autoZero"/>
        <c:crossBetween val="between"/>
      </c:valAx>
      <c:spPr>
        <a:noFill/>
        <a:ln w="44450" cmpd="sng"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476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444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chemeClr val="tx1"/>
                </a:solidFill>
              </a:ln>
              <a:effectLst/>
            </c:spPr>
          </c:dPt>
          <c:cat>
            <c:strRef>
              <c:f>'[Chart 2 in Microsoft PowerPoint]RESULT-PART1'!$B$43:$B$46</c:f>
              <c:strCache>
                <c:ptCount val="4"/>
                <c:pt idx="0">
                  <c:v>Baseline</c:v>
                </c:pt>
                <c:pt idx="1">
                  <c:v>Small LLC</c:v>
                </c:pt>
                <c:pt idx="2">
                  <c:v>Low BW</c:v>
                </c:pt>
                <c:pt idx="3">
                  <c:v>Random</c:v>
                </c:pt>
              </c:strCache>
            </c:strRef>
          </c:cat>
          <c:val>
            <c:numRef>
              <c:f>'[Chart 2 in Microsoft PowerPoint]RESULT-PART1'!$L$35:$L$38</c:f>
              <c:numCache>
                <c:formatCode>0.000</c:formatCode>
                <c:ptCount val="4"/>
                <c:pt idx="0">
                  <c:v>25.085512461160754</c:v>
                </c:pt>
                <c:pt idx="1">
                  <c:v>19.489495426604762</c:v>
                </c:pt>
                <c:pt idx="2">
                  <c:v>8.0329984781257302</c:v>
                </c:pt>
                <c:pt idx="3">
                  <c:v>25.491027848423208</c:v>
                </c:pt>
              </c:numCache>
            </c:numRef>
          </c:val>
        </c:ser>
        <c:ser>
          <c:idx val="1"/>
          <c:order val="1"/>
          <c:tx>
            <c:v>Series 2+'RESULT-PART1'!$K$35</c:v>
          </c:tx>
          <c:spPr>
            <a:solidFill>
              <a:srgbClr val="92D050"/>
            </a:solidFill>
            <a:ln w="44450">
              <a:solidFill>
                <a:schemeClr val="tx1"/>
              </a:solidFill>
            </a:ln>
          </c:spPr>
          <c:invertIfNegative val="0"/>
          <c:val>
            <c:numRef>
              <c:f>'[Chart 2 in Microsoft PowerPoint]RESULT-PART1'!$K$35:$K$38</c:f>
              <c:numCache>
                <c:formatCode>General</c:formatCode>
                <c:ptCount val="4"/>
                <c:pt idx="0">
                  <c:v>20.405895321730426</c:v>
                </c:pt>
                <c:pt idx="1">
                  <c:v>17.187504446736853</c:v>
                </c:pt>
                <c:pt idx="2">
                  <c:v>4.4309652138155116</c:v>
                </c:pt>
                <c:pt idx="3">
                  <c:v>20.912252269402813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85587840"/>
        <c:axId val="85589376"/>
      </c:barChart>
      <c:catAx>
        <c:axId val="85587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5589376"/>
        <c:crosses val="autoZero"/>
        <c:auto val="1"/>
        <c:lblAlgn val="ctr"/>
        <c:lblOffset val="100"/>
        <c:noMultiLvlLbl val="0"/>
      </c:catAx>
      <c:valAx>
        <c:axId val="8558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% </a:t>
                </a:r>
                <a:r>
                  <a:rPr lang="en-US" sz="1600" dirty="0" smtClean="0"/>
                  <a:t>Speedup norm. to No Prefetching</a:t>
                </a:r>
                <a:endParaRPr lang="en-US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5587840"/>
        <c:crosses val="autoZero"/>
        <c:crossBetween val="between"/>
      </c:valAx>
      <c:spPr>
        <a:noFill/>
        <a:ln w="444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2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A9CD39-8413-4B8C-A3D2-DE39318C419E}" type="datetimeFigureOut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9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9"/>
            <a:ext cx="3005138" cy="460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742ED9-F266-46B2-9757-D6D85BD40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38" cy="46037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2"/>
            <a:ext cx="3005138" cy="46037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D96700-5E7E-406C-B835-5191AF7B55F8}" type="datetimeFigureOut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5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9"/>
            <a:ext cx="3005138" cy="46037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9"/>
            <a:ext cx="3005138" cy="46037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F965DC-4D72-4067-8A9B-6CFE5CBE0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Good morning, I will be talking about “Towards Bandwidth-Efficient Prefetching with Slim AMPM”</a:t>
            </a:r>
          </a:p>
          <a:p>
            <a:r>
              <a:rPr lang="en-US" baseline="0" dirty="0" smtClean="0"/>
              <a:t>I am Vinson Young.</a:t>
            </a:r>
          </a:p>
          <a:p>
            <a:r>
              <a:rPr lang="en-US" baseline="0" dirty="0" smtClean="0"/>
              <a:t>This work is in collaboration with my classmate and co-author </a:t>
            </a:r>
            <a:r>
              <a:rPr lang="en-US" baseline="0" dirty="0" err="1" smtClean="0"/>
              <a:t>Ajit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Krisshna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7040B-6402-4B79-B962-EE1529BEFE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combine them without wasting bandwidth, we can simply switch between using the policies.</a:t>
            </a:r>
          </a:p>
          <a:p>
            <a:r>
              <a:rPr lang="en-US" dirty="0" smtClean="0"/>
              <a:t>Here, if</a:t>
            </a:r>
            <a:r>
              <a:rPr lang="en-US" baseline="0" dirty="0" smtClean="0"/>
              <a:t> DCPT has candidate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, the workload is more likely to be accessing memory irregularly so we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using DCPT. As such, we do not waste bandwidth on attempting to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strides using AMPM.</a:t>
            </a:r>
          </a:p>
          <a:p>
            <a:r>
              <a:rPr lang="en-US" baseline="0" dirty="0" smtClean="0"/>
              <a:t>If DCPT cannot predict access pattern, we default to using AMPM as it provides good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 regardless.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lets us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both regular and irregular patterns, without over-prefetching in either access pattern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Switching</a:t>
            </a:r>
            <a:r>
              <a:rPr lang="en-US" baseline="0" dirty="0" smtClean="0"/>
              <a:t> between the policies overall gives us a performance improvement of .5%, over AMPM, as it stops AMPM from over-prefetching in the case of irregular accesses.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22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2</a:t>
            </a:r>
            <a:r>
              <a:rPr lang="en-US" baseline="30000" dirty="0" smtClean="0"/>
              <a:t>nd</a:t>
            </a:r>
            <a:r>
              <a:rPr lang="en-US" dirty="0" smtClean="0"/>
              <a:t> technique works</a:t>
            </a:r>
            <a:r>
              <a:rPr lang="en-US" baseline="0" dirty="0" smtClean="0"/>
              <a:t> by purely smoothing / reducing the number of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 sent out to reduce L2 MSHR contention.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 is that by reducing </a:t>
            </a:r>
            <a:r>
              <a:rPr lang="en-US" dirty="0" err="1" smtClean="0"/>
              <a:t>prefetches</a:t>
            </a:r>
            <a:r>
              <a:rPr lang="en-US" dirty="0" smtClean="0"/>
              <a:t>, L2</a:t>
            </a:r>
            <a:r>
              <a:rPr lang="en-US" baseline="0" dirty="0" smtClean="0"/>
              <a:t> MSHR is less likely to be stalled and </a:t>
            </a:r>
            <a:r>
              <a:rPr lang="en-US" dirty="0" smtClean="0"/>
              <a:t>demand requests are more likely to be fulfilled in a timely manner.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6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reduce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 in our configuration, we reduce the strides AMPM checks to only the most accurate to strides of 1, 2, 3, 4, and sometimes 6. We also reduce maximum number of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 AMPM can send at once to 2, to make sure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 are not </a:t>
            </a:r>
            <a:r>
              <a:rPr lang="en-US" baseline="0" dirty="0" err="1" smtClean="0"/>
              <a:t>bursty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reduces bandwidth consumption overall and reduces the likelihood of a burst of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 filling L2 MSHR and causing a stall.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86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Reducing</a:t>
            </a:r>
            <a:r>
              <a:rPr lang="en-US" baseline="0" dirty="0" smtClean="0"/>
              <a:t> and smoothing </a:t>
            </a:r>
            <a:r>
              <a:rPr lang="en-US" baseline="0" dirty="0" err="1" smtClean="0"/>
              <a:t>prefetcher</a:t>
            </a:r>
            <a:r>
              <a:rPr lang="en-US" baseline="0" dirty="0" smtClean="0"/>
              <a:t> bandwidth consumption gives us a consistent 1.1% speedup across multiple configurations, over our hybrid AMPM+DCPT.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02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third technique relies on offloading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 to L3 such that L2 MSHR will be less likely to fill.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1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Here, if we </a:t>
            </a:r>
            <a:r>
              <a:rPr lang="en-US" dirty="0" err="1" smtClean="0"/>
              <a:t>prefetch</a:t>
            </a:r>
            <a:r>
              <a:rPr lang="en-US" dirty="0" smtClean="0"/>
              <a:t> into L3, we</a:t>
            </a:r>
            <a:r>
              <a:rPr lang="en-US" baseline="0" dirty="0" smtClean="0"/>
              <a:t> can reduce the chance of filling L2 MSHR queue, reducing the chance of </a:t>
            </a:r>
            <a:r>
              <a:rPr lang="en-US" baseline="0" dirty="0" smtClean="0"/>
              <a:t>L2 MSHR stall.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74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context of AMPM:</a:t>
            </a:r>
          </a:p>
          <a:p>
            <a:r>
              <a:rPr lang="en-US" baseline="0" dirty="0" smtClean="0"/>
              <a:t>	We simply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into L3 by default, and only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into L2 when L2 is not in use.</a:t>
            </a:r>
          </a:p>
          <a:p>
            <a:r>
              <a:rPr lang="en-US" baseline="0" dirty="0" smtClean="0"/>
              <a:t>	What we mean by “not-in-use” is the case when L2 has high MPKI and low hit rate, essentially not providing us benefit anyways.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this offers us is reduced L2 bandwidth consumption, and ability to use L2 when it is not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45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Prefetching into L3 for the most part gives us performance</a:t>
            </a:r>
            <a:r>
              <a:rPr lang="en-US" baseline="0" dirty="0" smtClean="0"/>
              <a:t> improvement of 0.5%, over hybrid AMPM, across multiple configurations.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5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Conventional knowledge says</a:t>
            </a:r>
            <a:r>
              <a:rPr lang="en-US" baseline="0" dirty="0" smtClean="0"/>
              <a:t> the more types of prefetching you do, the better.</a:t>
            </a:r>
          </a:p>
          <a:p>
            <a:r>
              <a:rPr lang="en-US" baseline="0" dirty="0" smtClean="0"/>
              <a:t>But what we’ve found, is, that, often, prefetching less, can improve performance.</a:t>
            </a:r>
          </a:p>
          <a:p>
            <a:endParaRPr lang="en-US" baseline="0" dirty="0" smtClean="0"/>
          </a:p>
          <a:p>
            <a:r>
              <a:rPr lang="en-US" dirty="0" smtClean="0"/>
              <a:t>This is because prefetching is expensive. It consumes additional</a:t>
            </a:r>
            <a:r>
              <a:rPr lang="en-US" baseline="0" dirty="0" smtClean="0"/>
              <a:t> on-chip bandwidth, and additionally pollutes caches with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this end, we propose Slim AMPM, a case study in showing how reducing bandwidth and pollution overhead can improvement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show 3 techniques for more </a:t>
            </a:r>
            <a:r>
              <a:rPr lang="en-US" baseline="0" dirty="0" err="1" smtClean="0"/>
              <a:t>efficienct</a:t>
            </a:r>
            <a:r>
              <a:rPr lang="en-US" baseline="0" dirty="0" smtClean="0"/>
              <a:t> bandwidth consumption, and 1 for reducing cache pollution.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show that by co-designing best </a:t>
            </a:r>
            <a:r>
              <a:rPr lang="en-US" baseline="0" dirty="0" err="1" smtClean="0"/>
              <a:t>prefetchers</a:t>
            </a:r>
            <a:r>
              <a:rPr lang="en-US" baseline="0" dirty="0" smtClean="0"/>
              <a:t>, with </a:t>
            </a:r>
            <a:r>
              <a:rPr lang="en-US" baseline="0" dirty="0" err="1" smtClean="0"/>
              <a:t>bw</a:t>
            </a:r>
            <a:r>
              <a:rPr lang="en-US" baseline="0" dirty="0" smtClean="0"/>
              <a:t> in mind, we can get nearly 4% speedup over AMPM, for multiple configurations.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hope through this work future </a:t>
            </a:r>
            <a:r>
              <a:rPr lang="en-US" baseline="0" dirty="0" err="1" smtClean="0"/>
              <a:t>prefetchers</a:t>
            </a:r>
            <a:r>
              <a:rPr lang="en-US" baseline="0" dirty="0" smtClean="0"/>
              <a:t> will design with bandwidth and cache pollution in mind.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1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Next, cache</a:t>
            </a:r>
            <a:r>
              <a:rPr lang="en-US" baseline="0" dirty="0" smtClean="0"/>
              <a:t> pollution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Prefetching</a:t>
            </a:r>
            <a:r>
              <a:rPr lang="en-US" baseline="0" dirty="0" smtClean="0"/>
              <a:t> also causes cache pollution, where cache becomes filled with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, and useful lines cannot be cached well.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reduce cache pollution by wasting less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, or </a:t>
            </a:r>
            <a:r>
              <a:rPr lang="en-US" baseline="0" dirty="0" smtClean="0"/>
              <a:t>..</a:t>
            </a:r>
          </a:p>
          <a:p>
            <a:r>
              <a:rPr lang="en-US" baseline="0" dirty="0" smtClean="0"/>
              <a:t>If we can better understand what is inside cache, we can better decide when to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do we mean by more accurate access maps? Well let us first talk about issues with current AMPM “access map”.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09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</a:t>
            </a:r>
            <a:r>
              <a:rPr lang="en-US" baseline="0" dirty="0" smtClean="0"/>
              <a:t> we touch upon the case of pollution via Stale access map.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“what does</a:t>
            </a:r>
            <a:r>
              <a:rPr lang="en-US" baseline="0" dirty="0" smtClean="0"/>
              <a:t> stale access map mean?”  It means the access history is no longer relevant to your current execution flow.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Here, yellow corresponding to lines no longer in cache, we can see AMPM </a:t>
            </a:r>
            <a:r>
              <a:rPr lang="en-US" baseline="0" dirty="0" err="1" smtClean="0"/>
              <a:t>overprefetch</a:t>
            </a:r>
            <a:r>
              <a:rPr lang="en-US" baseline="0" dirty="0" smtClean="0"/>
              <a:t> from seeing streams that are artifacts of old accesses, polluting our cache.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Additionally, if history is stale… it can also not send useful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, as AMPM believes the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has already been brought 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should design AMPM such that its access maps are up-to-date.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1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Here, we</a:t>
            </a:r>
            <a:r>
              <a:rPr lang="en-US" baseline="0" dirty="0" smtClean="0"/>
              <a:t> take a closer look at AMPM’s number of “access maps” it keeps.</a:t>
            </a:r>
          </a:p>
          <a:p>
            <a:r>
              <a:rPr lang="en-US" dirty="0" smtClean="0"/>
              <a:t>Our</a:t>
            </a:r>
            <a:r>
              <a:rPr lang="en-US" baseline="0" dirty="0" smtClean="0"/>
              <a:t> first instinct was, that, keeping </a:t>
            </a:r>
            <a:r>
              <a:rPr lang="en-US" baseline="0" dirty="0" smtClean="0"/>
              <a:t>access maps </a:t>
            </a:r>
            <a:r>
              <a:rPr lang="en-US" baseline="0" dirty="0" smtClean="0"/>
              <a:t>for every page accessed would better guide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But, </a:t>
            </a:r>
            <a:r>
              <a:rPr lang="en-US" baseline="0" dirty="0" smtClean="0"/>
              <a:t>we found that increasing access maps arbitrarily actually doesn’t always improve prefetching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Here, </a:t>
            </a:r>
            <a:r>
              <a:rPr lang="en-US" baseline="0" dirty="0" smtClean="0"/>
              <a:t>we show benchmark MCF’s IPC, with respect to number of pages tracked.</a:t>
            </a:r>
          </a:p>
          <a:p>
            <a:r>
              <a:rPr lang="en-US" baseline="0" dirty="0" smtClean="0"/>
              <a:t>Performance actually decreases after a certain number of pages.</a:t>
            </a:r>
          </a:p>
          <a:p>
            <a:r>
              <a:rPr lang="en-US" baseline="0" dirty="0" smtClean="0"/>
              <a:t>This shows that keeping track of too many “access maps,” actually makes “access maps” unable to evicted and </a:t>
            </a:r>
            <a:r>
              <a:rPr lang="en-US" baseline="0" dirty="0" smtClean="0"/>
              <a:t>refreshed, and become stale. 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Ideally, we need a little bit of refresh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29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Here, our idea is to refresh “access maps” periodically,</a:t>
            </a:r>
            <a:r>
              <a:rPr lang="en-US" baseline="0" dirty="0" smtClean="0"/>
              <a:t> </a:t>
            </a:r>
            <a:r>
              <a:rPr lang="en-US" baseline="0" dirty="0" smtClean="0"/>
              <a:t>and dynamically, for </a:t>
            </a:r>
            <a:r>
              <a:rPr lang="en-US" baseline="0" dirty="0" smtClean="0"/>
              <a:t>more up-to-date access history.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allows us to have more informed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. And we can refresh dynamically to better fit different workloads.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Thus, we should dynamically refresh “access maps.”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1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do so, we use random eviction 1% of the time, instead of LRU.</a:t>
            </a:r>
          </a:p>
          <a:p>
            <a:r>
              <a:rPr lang="en-US" dirty="0" smtClean="0"/>
              <a:t>And then we dynamically reduce number of “access maps” for workloads that miss “access maps” often.</a:t>
            </a:r>
          </a:p>
          <a:p>
            <a:endParaRPr lang="en-US" dirty="0" smtClean="0"/>
          </a:p>
          <a:p>
            <a:r>
              <a:rPr lang="en-US" dirty="0" smtClean="0"/>
              <a:t>This allows</a:t>
            </a:r>
            <a:r>
              <a:rPr lang="en-US" baseline="0" dirty="0" smtClean="0"/>
              <a:t> the maps to refresh, and it allows “access maps” to more quickly adapt to workloads that change patterns quickly.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24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Refreshing</a:t>
            </a:r>
            <a:r>
              <a:rPr lang="en-US" baseline="0" dirty="0" smtClean="0"/>
              <a:t> “access maps” gives us a speedup of .9% on average over hybrid AMPM.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19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</a:t>
            </a:r>
            <a:r>
              <a:rPr lang="en-US" baseline="0" dirty="0" smtClean="0"/>
              <a:t> our Slim AMPM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proposal, Slim AMPM, is the combination of all the aforementioned </a:t>
            </a:r>
            <a:r>
              <a:rPr lang="en-US" dirty="0" smtClean="0"/>
              <a:t>optimizations: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0" dirty="0" smtClean="0"/>
              <a:t> bandwidth optimizations, of hybrid AMPM+DCPT, bandwidth throttling, and L3 </a:t>
            </a:r>
            <a:r>
              <a:rPr lang="en-US" baseline="0" dirty="0" err="1" smtClean="0"/>
              <a:t>prefetch</a:t>
            </a:r>
            <a:endParaRPr lang="en-US" baseline="0" dirty="0" smtClean="0"/>
          </a:p>
          <a:p>
            <a:r>
              <a:rPr lang="en-US" baseline="0" dirty="0" smtClean="0"/>
              <a:t>And </a:t>
            </a:r>
          </a:p>
          <a:p>
            <a:r>
              <a:rPr lang="en-US" baseline="0" dirty="0" smtClean="0"/>
              <a:t>1 bandwidth optimization of “access map” refresh.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gives us hybrid AMPM+DCPT, highly tuned to reduce negative prefetching effects of bandwidth consumption and cache pollution.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68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Our Slim AMPM uses tracks</a:t>
            </a:r>
            <a:r>
              <a:rPr lang="en-US" baseline="0" dirty="0" smtClean="0"/>
              <a:t> 512 </a:t>
            </a:r>
            <a:r>
              <a:rPr lang="en-US" baseline="0" dirty="0" smtClean="0"/>
              <a:t>pages (2MB span), </a:t>
            </a:r>
            <a:r>
              <a:rPr lang="en-US" baseline="0" dirty="0" smtClean="0"/>
              <a:t>and dynamically decreases them to better </a:t>
            </a:r>
            <a:r>
              <a:rPr lang="en-US" baseline="0" dirty="0" smtClean="0"/>
              <a:t>suit </a:t>
            </a:r>
            <a:r>
              <a:rPr lang="en-US" baseline="0" dirty="0" smtClean="0"/>
              <a:t>workloads.</a:t>
            </a:r>
          </a:p>
          <a:p>
            <a:r>
              <a:rPr lang="en-US" baseline="0" dirty="0" smtClean="0"/>
              <a:t>Our other configurations are as mentioned before, but if you want more time to look at them, I point you to our paper </a:t>
            </a:r>
            <a:r>
              <a:rPr lang="en-US" baseline="0" dirty="0" smtClean="0">
                <a:sym typeface="Wingdings" pitchFamily="2" charset="2"/>
              </a:rPr>
              <a:t>.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Anyways,</a:t>
            </a:r>
            <a:r>
              <a:rPr lang="en-US" baseline="0" dirty="0" smtClean="0"/>
              <a:t> Slim AMPM is highly tuned for bandwidth reduction.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7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</a:t>
            </a:r>
            <a:r>
              <a:rPr lang="en-US" baseline="0" dirty="0" smtClean="0"/>
              <a:t> our bandwidth optimizations.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</a:t>
            </a:r>
            <a:r>
              <a:rPr lang="en-US" baseline="0" dirty="0" smtClean="0"/>
              <a:t> results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use the DPC-2 framework to verify our results: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DPC-2 uses a memory hierarchy with 16KB L1, 128KB L2, 1MB LLC, prefetching</a:t>
            </a:r>
            <a:r>
              <a:rPr lang="en-US" baseline="0" dirty="0" smtClean="0"/>
              <a:t> from Main memory.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run the </a:t>
            </a:r>
            <a:r>
              <a:rPr lang="en-US" baseline="0" dirty="0" err="1" smtClean="0"/>
              <a:t>prefetchers</a:t>
            </a:r>
            <a:r>
              <a:rPr lang="en-US" baseline="0" dirty="0" smtClean="0"/>
              <a:t> on 4 separate configurations, base, small LLC, low BW, and randomized memory stream.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prefetchers</a:t>
            </a:r>
            <a:r>
              <a:rPr lang="en-US" dirty="0" smtClean="0"/>
              <a:t> are run on 8 high MPKI workloads from SPEC2006. We warm-up for 100million instructions before running rest of provided traces. We also tested on longer</a:t>
            </a:r>
            <a:r>
              <a:rPr lang="en-US" baseline="0" dirty="0" smtClean="0"/>
              <a:t> traces and found that our optimizations are effective.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I’ll first discuss a little about our configuration as I will be showing results</a:t>
            </a:r>
            <a:r>
              <a:rPr lang="en-US" baseline="0" dirty="0" smtClean="0"/>
              <a:t> through the explanation.</a:t>
            </a:r>
          </a:p>
          <a:p>
            <a:endParaRPr lang="en-US" baseline="0" dirty="0"/>
          </a:p>
          <a:p>
            <a:r>
              <a:rPr lang="en-US" baseline="0" dirty="0" smtClean="0"/>
              <a:t>We used the DPC-2 framework, with 16KB L1, 128KB L2, and 1MB L3 size, to main memory.</a:t>
            </a:r>
          </a:p>
          <a:p>
            <a:r>
              <a:rPr lang="en-US" baseline="0" dirty="0" smtClean="0"/>
              <a:t>We have 4 configurations, first is baseline as previously stated, small last-level cache, one with low bandwidth, and the last one with slightly scrambled memory accesses.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verification, we have used 8 high MPKI workloads from SPEC2006 benchmark suite.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96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Here</a:t>
            </a:r>
            <a:r>
              <a:rPr lang="en-US" baseline="0" dirty="0" smtClean="0"/>
              <a:t>, we show the % speedup “Slim AMPM” has over baseline “AMPM,” with the breakdown showing how much each individual component contributes to the speedup. </a:t>
            </a:r>
          </a:p>
          <a:p>
            <a:r>
              <a:rPr lang="en-US" baseline="0" dirty="0" smtClean="0"/>
              <a:t>For 3 of the configurations, Slim AMPM achieves almost 4% speedup. Overall, Slim AMPM achieved a speedup of 3.3% over AMPM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40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Here,</a:t>
            </a:r>
            <a:r>
              <a:rPr lang="en-US" baseline="0" dirty="0" smtClean="0"/>
              <a:t> we show the % speedup over no prefetching. We show the results for both Slim AMPM and AMPM.</a:t>
            </a:r>
          </a:p>
          <a:p>
            <a:r>
              <a:rPr lang="en-US" baseline="0" dirty="0" smtClean="0"/>
              <a:t>Slim AMPM has a speedup of 19.3% over no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, </a:t>
            </a:r>
            <a:r>
              <a:rPr lang="en-US" baseline="0" dirty="0" smtClean="0"/>
              <a:t>whereas </a:t>
            </a:r>
            <a:r>
              <a:rPr lang="en-US" dirty="0" smtClean="0"/>
              <a:t>AMPM has speedup of 15.7% over no prefetching.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40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summary,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We’ve found that over the course of our experiments, prefetching less, can improve performance.</a:t>
            </a:r>
          </a:p>
          <a:p>
            <a:endParaRPr lang="en-US" baseline="0" dirty="0" smtClean="0"/>
          </a:p>
          <a:p>
            <a:r>
              <a:rPr lang="en-US" dirty="0" smtClean="0"/>
              <a:t>This is because prefetching is expensive. It consumes additional</a:t>
            </a:r>
            <a:r>
              <a:rPr lang="en-US" baseline="0" dirty="0" smtClean="0"/>
              <a:t> on-chip bandwidth, and additionally pollutes cache with </a:t>
            </a:r>
            <a:r>
              <a:rPr lang="en-US" baseline="0" dirty="0" err="1" smtClean="0"/>
              <a:t>prefetches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this end, we propose Slim AMPM, a case study in showing how reducing bandwidth and pollution overhead can improvement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show 3 techniques for more </a:t>
            </a:r>
            <a:r>
              <a:rPr lang="en-US" baseline="0" dirty="0" err="1" smtClean="0"/>
              <a:t>efficienct</a:t>
            </a:r>
            <a:r>
              <a:rPr lang="en-US" baseline="0" dirty="0" smtClean="0"/>
              <a:t> bandwidth consumption, and 1 for reducing cache pollution.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show that by co-designing best </a:t>
            </a:r>
            <a:r>
              <a:rPr lang="en-US" baseline="0" dirty="0" err="1" smtClean="0"/>
              <a:t>prefetchers</a:t>
            </a:r>
            <a:r>
              <a:rPr lang="en-US" baseline="0" dirty="0" smtClean="0"/>
              <a:t>, with </a:t>
            </a:r>
            <a:r>
              <a:rPr lang="en-US" baseline="0" dirty="0" err="1" smtClean="0"/>
              <a:t>bw</a:t>
            </a:r>
            <a:r>
              <a:rPr lang="en-US" baseline="0" dirty="0" smtClean="0"/>
              <a:t> in mind, we can get nearly 4% speedup over AMPM, for multiple configurations.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1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brings me to the end of my presentation. Thank you for your attention. I'd be glad to answer any questions you might have.</a:t>
            </a:r>
          </a:p>
          <a:p>
            <a:endParaRPr lang="en-US" dirty="0" smtClean="0"/>
          </a:p>
          <a:p>
            <a:r>
              <a:rPr lang="en-US" dirty="0" smtClean="0"/>
              <a:t>We would like to</a:t>
            </a:r>
            <a:r>
              <a:rPr lang="en-US" baseline="0" dirty="0" smtClean="0"/>
              <a:t> a</a:t>
            </a:r>
            <a:r>
              <a:rPr lang="en-US" dirty="0" smtClean="0"/>
              <a:t>cknowledge </a:t>
            </a:r>
            <a:r>
              <a:rPr lang="en-US" dirty="0" err="1" smtClean="0"/>
              <a:t>Prashant</a:t>
            </a:r>
            <a:r>
              <a:rPr lang="en-US" baseline="0" dirty="0" smtClean="0"/>
              <a:t> Nair, for his help in this work.</a:t>
            </a:r>
          </a:p>
          <a:p>
            <a:r>
              <a:rPr lang="en-US" baseline="0" dirty="0" smtClean="0"/>
              <a:t>And also advisor </a:t>
            </a:r>
            <a:r>
              <a:rPr lang="en-US" baseline="0" dirty="0" err="1" smtClean="0"/>
              <a:t>Moinuddin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Qureshi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labmate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Swamit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Tannu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9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Prefetchers</a:t>
            </a:r>
            <a:r>
              <a:rPr lang="en-US" baseline="0" dirty="0" smtClean="0"/>
              <a:t> send requests to the same MSHR as demand requests do.</a:t>
            </a:r>
          </a:p>
          <a:p>
            <a:r>
              <a:rPr lang="en-US" baseline="0" dirty="0" smtClean="0"/>
              <a:t>Sending ^a lot of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requests can delay reads and fill MSHR, causing processor to stall.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such, intelligent </a:t>
            </a:r>
            <a:r>
              <a:rPr lang="en-US" baseline="0" dirty="0" err="1" smtClean="0"/>
              <a:t>prefetchers</a:t>
            </a:r>
            <a:r>
              <a:rPr lang="en-US" baseline="0" dirty="0" smtClean="0"/>
              <a:t> should also take into account bandwidth consumption.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first optimization</a:t>
            </a:r>
            <a:r>
              <a:rPr lang="en-US" baseline="0" dirty="0" smtClean="0"/>
              <a:t> co-designs leading </a:t>
            </a:r>
            <a:r>
              <a:rPr lang="en-US" baseline="0" dirty="0" err="1" smtClean="0"/>
              <a:t>prefetchers</a:t>
            </a:r>
            <a:r>
              <a:rPr lang="en-US" baseline="0" dirty="0" smtClean="0"/>
              <a:t>, in the face of bandwidth consumption.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other two^ are also designed with the thought, that, being frugal with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requests can improve performance.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the</a:t>
            </a:r>
            <a:r>
              <a:rPr lang="en-US" baseline="0" dirty="0" smtClean="0"/>
              <a:t> idea is that by querying more </a:t>
            </a:r>
            <a:r>
              <a:rPr lang="en-US" baseline="0" dirty="0" err="1" smtClean="0"/>
              <a:t>prefetchers</a:t>
            </a:r>
            <a:r>
              <a:rPr lang="en-US" baseline="0" dirty="0" smtClean="0"/>
              <a:t>, we can have more coverage for a variety of workloads.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^, we combine a regular pattern </a:t>
            </a:r>
            <a:r>
              <a:rPr lang="en-US" baseline="0" dirty="0" err="1" smtClean="0"/>
              <a:t>prefetcher</a:t>
            </a:r>
            <a:r>
              <a:rPr lang="en-US" baseline="0" dirty="0" smtClean="0"/>
              <a:t>, AMPM, and an irregular pattern </a:t>
            </a:r>
            <a:r>
              <a:rPr lang="en-US" baseline="0" dirty="0" err="1" smtClean="0"/>
              <a:t>prefetcher</a:t>
            </a:r>
            <a:r>
              <a:rPr lang="en-US" baseline="0" dirty="0" smtClean="0"/>
              <a:t>, DCPT.</a:t>
            </a:r>
          </a:p>
          <a:p>
            <a:endParaRPr lang="en-US" baseline="0" dirty="0" smtClean="0"/>
          </a:p>
          <a:p>
            <a:r>
              <a:rPr lang="en-US" dirty="0" smtClean="0"/>
              <a:t>^With</a:t>
            </a:r>
            <a:r>
              <a:rPr lang="en-US" baseline="0" dirty="0" smtClean="0"/>
              <a:t> this we should have higher coverage. But what happens in the face of additional bandwidth consumption? To be answered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0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First,</a:t>
            </a:r>
            <a:r>
              <a:rPr lang="en-US" baseline="0" dirty="0" smtClean="0"/>
              <a:t> we explain our choice in AMPM.</a:t>
            </a:r>
          </a:p>
          <a:p>
            <a:pPr lvl="1"/>
            <a:endParaRPr lang="en-US" baseline="0" dirty="0" smtClean="0"/>
          </a:p>
          <a:p>
            <a:pPr lvl="1"/>
            <a:r>
              <a:rPr lang="en-US" dirty="0" smtClean="0"/>
              <a:t>Regular pattern </a:t>
            </a:r>
            <a:r>
              <a:rPr lang="en-US" dirty="0" err="1" smtClean="0"/>
              <a:t>prefetchers</a:t>
            </a:r>
            <a:r>
              <a:rPr lang="en-US" dirty="0" smtClean="0"/>
              <a:t> usually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by detecting streams or </a:t>
            </a:r>
            <a:r>
              <a:rPr lang="en-US" baseline="0" dirty="0" err="1" smtClean="0"/>
              <a:t>strided</a:t>
            </a:r>
            <a:r>
              <a:rPr lang="en-US" baseline="0" dirty="0" smtClean="0"/>
              <a:t> patterns, with accesses like N, N+2, N+4 …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^We choose the current best-performing </a:t>
            </a:r>
            <a:r>
              <a:rPr lang="en-US" baseline="0" dirty="0" err="1" smtClean="0"/>
              <a:t>prefetcher</a:t>
            </a:r>
            <a:r>
              <a:rPr lang="en-US" baseline="0" dirty="0" smtClean="0"/>
              <a:t>, Address Map Pattern Matching.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AMPM works by keeping track of cache lines already accessed^ within a page, seeing the ^current access, and then simultaneously ^checking for all likely strides. 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AMPM keeps an access history by keeping a bitmap for several hot, or frequently accessed, pages. We call these bitmaps “access maps.” We keep track of 32-512 of these hot pages at a time.</a:t>
            </a:r>
          </a:p>
          <a:p>
            <a:pPr lvl="1"/>
            <a:endParaRPr lang="en-US" baseline="0" dirty="0" smtClean="0"/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^AMPM is effective in prefetching regular accesses, but it performs badly with irregular patterns, such as pointer chasing.</a:t>
            </a:r>
          </a:p>
          <a:p>
            <a:pPr lvl="1"/>
            <a:r>
              <a:rPr lang="en-US" baseline="0" dirty="0" smtClean="0"/>
              <a:t>How do we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irregular patterns?</a:t>
            </a:r>
          </a:p>
          <a:p>
            <a:pPr lvl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irregular patterns by keeping track of PC-based access history.</a:t>
            </a:r>
          </a:p>
          <a:p>
            <a:r>
              <a:rPr lang="en-US" baseline="0" dirty="0" smtClean="0"/>
              <a:t>Here are a couple examples.</a:t>
            </a:r>
          </a:p>
          <a:p>
            <a:r>
              <a:rPr lang="en-US" baseline="0" dirty="0" smtClean="0"/>
              <a:t>PC / DC keeps track of the access history of certain PC’s to guide its prefetching.</a:t>
            </a:r>
          </a:p>
          <a:p>
            <a:r>
              <a:rPr lang="en-US" baseline="0" dirty="0" smtClean="0"/>
              <a:t>And Delta-correlating prediction tables (DCPT) is a space-efficient variant that stores access history by only storing differences. We use DCPT as it is space-efficient and able to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irregular patterns.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DCPT</a:t>
            </a:r>
            <a:r>
              <a:rPr lang="en-US" baseline="0" dirty="0" smtClean="0"/>
              <a:t>, for example, can </a:t>
            </a:r>
            <a:r>
              <a:rPr lang="en-US" baseline="0" dirty="0" err="1" smtClean="0"/>
              <a:t>prefetch</a:t>
            </a:r>
            <a:r>
              <a:rPr lang="en-US" baseline="0" dirty="0" smtClean="0"/>
              <a:t> along odd patterns like this. 10, 11, 20, 21, 30.</a:t>
            </a:r>
          </a:p>
          <a:p>
            <a:r>
              <a:rPr lang="en-US" baseline="0" dirty="0" smtClean="0"/>
              <a:t>Here, the deltas are just 1 9, and then 1 9 again.</a:t>
            </a:r>
          </a:p>
          <a:p>
            <a:r>
              <a:rPr lang="en-US" baseline="0" dirty="0" smtClean="0"/>
              <a:t>DCPT is able to continue prefetching in this pattern whereas AMPM would not.</a:t>
            </a:r>
          </a:p>
          <a:p>
            <a:endParaRPr lang="en-US" dirty="0" smtClean="0"/>
          </a:p>
          <a:p>
            <a:r>
              <a:rPr lang="en-US" dirty="0" smtClean="0"/>
              <a:t>But, what happens when we use both AMPM and DCPT at</a:t>
            </a:r>
            <a:r>
              <a:rPr lang="en-US" baseline="0" dirty="0" smtClean="0"/>
              <a:t> the same time?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Performance is actually degraded!</a:t>
            </a:r>
            <a:r>
              <a:rPr lang="en-US" baseline="0" dirty="0" smtClean="0"/>
              <a:t> …relative to AMPM.</a:t>
            </a:r>
          </a:p>
          <a:p>
            <a:r>
              <a:rPr lang="en-US" baseline="0" dirty="0" smtClean="0"/>
              <a:t>Here, the y axis shows % speedup normalized to AMP. And the x axis shows various configurations. These are the baseline configuration, small LLC…, low bandwidth.., and configuration with randomized access stream.</a:t>
            </a:r>
          </a:p>
          <a:p>
            <a:endParaRPr lang="en-US" dirty="0" smtClean="0"/>
          </a:p>
          <a:p>
            <a:r>
              <a:rPr lang="en-US" dirty="0" smtClean="0"/>
              <a:t>As you will note, we actually have a ~0.1% performance </a:t>
            </a:r>
            <a:r>
              <a:rPr lang="en-US" i="1" u="sng" dirty="0" smtClean="0"/>
              <a:t>degradation</a:t>
            </a:r>
            <a:r>
              <a:rPr lang="en-US" dirty="0" smtClean="0"/>
              <a:t> from using both policies at once.</a:t>
            </a:r>
          </a:p>
          <a:p>
            <a:endParaRPr lang="en-US" dirty="0" smtClean="0"/>
          </a:p>
          <a:p>
            <a:r>
              <a:rPr lang="en-US" dirty="0" smtClean="0"/>
              <a:t>This is because</a:t>
            </a:r>
            <a:r>
              <a:rPr lang="en-US" baseline="0" dirty="0" smtClean="0"/>
              <a:t> although we get more coverage, their combined bandwidth consumption actually cause slowdown on a whole.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must combine them in a bandwidth-efficient manner.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965DC-4D72-4067-8A9B-6CFE5CBE09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CBD0-F33A-4628-90B8-D36EA6D69098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B1B4-6C5D-4A6D-85DF-26D42C35B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BBF9-7281-47D4-A125-C6BF74F7A3E3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C4A3-7C41-4E28-8F32-577A7C60E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2B9D-13EA-44D2-99BD-6D7D0DB86841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D260-4A9A-4FCD-A8A0-307707DEB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198438"/>
            <a:ext cx="83820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2888" y="1200150"/>
            <a:ext cx="411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0088" y="1200150"/>
            <a:ext cx="41148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6EA3-C331-4161-893A-CB0590B9F2B5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4EE2-C9F0-4CF3-8F53-7E6DF6E68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8" y="198438"/>
            <a:ext cx="83820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2888" y="1200150"/>
            <a:ext cx="83820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B9BB-FC6E-44D9-85E2-91E5B91996FD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877A-DD76-4425-8652-4E9BEC80A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20000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52F0-807A-4259-88CB-A20F69970E09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E78F-ABFD-44CE-894E-3D6432B5F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362A3-58C5-4B0D-B395-D60154DEDFA9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8EAD-C4DA-453E-9645-C39812C2F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95589-5714-499A-9340-80E56382CFDB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8019-C439-4E91-AEA9-062C206F8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61CE-025E-4FE4-A078-B593B29E9633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1573-B15C-41F6-92EC-42E92EACD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847D4-7B36-42B6-8486-6FB8BD009DB8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023B-23F5-493D-B9A9-81572D4B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64BF-3F00-40AE-BA2F-455D9BDEA9E0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7F76-E3B9-4530-8F0B-32A8D79C7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7A35-1557-433D-AADD-DC9BD11F3FC2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2A5C-574C-4FDC-8875-D388019D2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23BC-8E5F-491C-A71D-9295891A6C55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87C8-15B0-4D93-BF8A-041D6E51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382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888" y="1192213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F7B610-748B-40C8-8712-3DD50C0D0D8D}" type="datetime1">
              <a:rPr lang="en-US"/>
              <a:pPr>
                <a:defRPr/>
              </a:pPr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46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C27C2B-153F-4146-A338-7D125BBF24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0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69" r:id="rId12"/>
    <p:sldLayoutId id="214748366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chemeClr val="tx1"/>
          </a:solidFill>
          <a:effectLst>
            <a:outerShdw blurRad="50800" dist="254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bnovak3\Desktop\09C2003-P30-055.jpg"/>
          <p:cNvPicPr>
            <a:picLocks noChangeAspect="1" noChangeArrowheads="1"/>
          </p:cNvPicPr>
          <p:nvPr/>
        </p:nvPicPr>
        <p:blipFill>
          <a:blip r:embed="rId3" cstate="print"/>
          <a:srcRect l="9425" r="14624"/>
          <a:stretch>
            <a:fillRect/>
          </a:stretch>
        </p:blipFill>
        <p:spPr bwMode="auto">
          <a:xfrm>
            <a:off x="564506" y="2548470"/>
            <a:ext cx="2182491" cy="43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 descr="m:\GT Power Point\GT 2\goldbar2.png"/>
          <p:cNvPicPr>
            <a:picLocks noChangeAspect="1" noChangeArrowheads="1"/>
          </p:cNvPicPr>
          <p:nvPr/>
        </p:nvPicPr>
        <p:blipFill>
          <a:blip r:embed="rId4" cstate="print"/>
          <a:srcRect t="6250" r="6097"/>
          <a:stretch>
            <a:fillRect/>
          </a:stretch>
        </p:blipFill>
        <p:spPr bwMode="auto">
          <a:xfrm>
            <a:off x="3150403" y="0"/>
            <a:ext cx="184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Georgia-Institute-of-Technology-black+12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48" y="5927304"/>
            <a:ext cx="3568714" cy="823133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5180" y="375780"/>
            <a:ext cx="8797057" cy="2163512"/>
          </a:xfrm>
          <a:prstGeom prst="rect">
            <a:avLst/>
          </a:prstGeom>
          <a:solidFill>
            <a:srgbClr val="FFFFFF">
              <a:lumMod val="85000"/>
            </a:srgbClr>
          </a:solidFill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Towards Bandwidth-efficient prefetching with slim </a:t>
            </a:r>
            <a:r>
              <a:rPr lang="en-US" sz="4400" dirty="0" err="1" smtClean="0"/>
              <a:t>ampm</a:t>
            </a:r>
            <a:endParaRPr kumimoji="0" lang="en-US" alt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5213" y="2742980"/>
            <a:ext cx="4654550" cy="1016000"/>
          </a:xfrm>
        </p:spPr>
        <p:txBody>
          <a:bodyPr/>
          <a:lstStyle/>
          <a:p>
            <a:pPr eaLnBrk="1" hangingPunct="1"/>
            <a:r>
              <a:rPr lang="en-US" altLang="en-US" sz="1800" i="1" dirty="0" smtClean="0">
                <a:latin typeface="Arial"/>
                <a:ea typeface="ＭＳ Ｐゴシック" pitchFamily="34" charset="-128"/>
                <a:cs typeface="Arial"/>
              </a:rPr>
              <a:t>June 13</a:t>
            </a:r>
            <a:r>
              <a:rPr lang="en-US" altLang="en-US" sz="1800" i="1" baseline="30000" dirty="0" smtClean="0">
                <a:latin typeface="Arial"/>
                <a:ea typeface="ＭＳ Ｐゴシック" pitchFamily="34" charset="-128"/>
                <a:cs typeface="Arial"/>
              </a:rPr>
              <a:t>th</a:t>
            </a:r>
            <a:r>
              <a:rPr lang="en-US" altLang="en-US" sz="1800" i="1" dirty="0" smtClean="0">
                <a:latin typeface="Arial"/>
                <a:ea typeface="ＭＳ Ｐゴシック" pitchFamily="34" charset="-128"/>
                <a:cs typeface="Arial"/>
              </a:rPr>
              <a:t> 2015</a:t>
            </a:r>
          </a:p>
          <a:p>
            <a:pPr eaLnBrk="1" hangingPunct="1"/>
            <a:r>
              <a:rPr lang="en-US" altLang="en-US" sz="1800" i="1" dirty="0" smtClean="0">
                <a:latin typeface="Arial"/>
                <a:ea typeface="ＭＳ Ｐゴシック" pitchFamily="34" charset="-128"/>
                <a:cs typeface="Arial"/>
              </a:rPr>
              <a:t>DPC-2 Workshop, ISCA-42 Portland, OR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3615274" y="3627533"/>
            <a:ext cx="5246503" cy="1608609"/>
          </a:xfrm>
          <a:prstGeom prst="rect">
            <a:avLst/>
          </a:prstGeom>
          <a:solidFill>
            <a:srgbClr val="FFFFFF">
              <a:lumMod val="75000"/>
              <a:alpha val="36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220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600">
                <a:solidFill>
                  <a:schemeClr val="bg1"/>
                </a:solidFill>
                <a:latin typeface="+mj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+mj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200">
                <a:solidFill>
                  <a:schemeClr val="bg1"/>
                </a:solidFill>
                <a:latin typeface="+mj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j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l">
              <a:buClr>
                <a:srgbClr val="EEB211"/>
              </a:buClr>
              <a:defRPr/>
            </a:pPr>
            <a:r>
              <a:rPr lang="en-US" sz="2600" i="1" kern="0" dirty="0">
                <a:solidFill>
                  <a:srgbClr val="000000"/>
                </a:solidFill>
                <a:latin typeface="Arial"/>
                <a:cs typeface="Arial"/>
              </a:rPr>
              <a:t>Vinson </a:t>
            </a:r>
            <a:r>
              <a:rPr lang="en-US" sz="2600" i="1" kern="0" dirty="0" smtClean="0">
                <a:solidFill>
                  <a:srgbClr val="000000"/>
                </a:solidFill>
                <a:latin typeface="Arial"/>
                <a:cs typeface="Arial"/>
              </a:rPr>
              <a:t>Young</a:t>
            </a:r>
          </a:p>
          <a:p>
            <a:pPr algn="l">
              <a:buClr>
                <a:srgbClr val="EEB211"/>
              </a:buClr>
              <a:defRPr/>
            </a:pPr>
            <a:r>
              <a:rPr lang="en-US" sz="2600" i="1" kern="0" dirty="0" err="1" smtClean="0">
                <a:solidFill>
                  <a:srgbClr val="000000"/>
                </a:solidFill>
                <a:latin typeface="Arial"/>
                <a:cs typeface="Arial"/>
              </a:rPr>
              <a:t>Ajit</a:t>
            </a:r>
            <a:r>
              <a:rPr lang="en-US" sz="2600" i="1" kern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600" i="1" kern="0" dirty="0" err="1" smtClean="0">
                <a:solidFill>
                  <a:srgbClr val="000000"/>
                </a:solidFill>
                <a:latin typeface="Arial"/>
                <a:cs typeface="Arial"/>
              </a:rPr>
              <a:t>Krisshna</a:t>
            </a:r>
            <a:endParaRPr lang="en-US" sz="2600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EB211"/>
              </a:buClr>
              <a:buSzTx/>
              <a:buFontTx/>
              <a:buNone/>
              <a:tabLst/>
              <a:defRPr/>
            </a:pPr>
            <a:endParaRPr kumimoji="0" lang="en-US" sz="2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Co-design AMPM + DCPT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901112" cy="48307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778760" y="1499770"/>
            <a:ext cx="3302000" cy="1943674"/>
            <a:chOff x="2656840" y="2242245"/>
            <a:chExt cx="3302000" cy="1943674"/>
          </a:xfrm>
        </p:grpSpPr>
        <p:sp>
          <p:nvSpPr>
            <p:cNvPr id="6" name="Rounded Rectangle 5"/>
            <p:cNvSpPr/>
            <p:nvPr/>
          </p:nvSpPr>
          <p:spPr>
            <a:xfrm>
              <a:off x="3690112" y="2242245"/>
              <a:ext cx="1235456" cy="58223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spcBef>
                  <a:spcPct val="20000"/>
                </a:spcBef>
                <a:buSzPct val="120000"/>
              </a:pPr>
              <a:r>
                <a:rPr lang="en-US" sz="2800" dirty="0" smtClean="0">
                  <a:solidFill>
                    <a:schemeClr val="tx1"/>
                  </a:solidFill>
                </a:rPr>
                <a:t>start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2656840" y="3134358"/>
              <a:ext cx="3302000" cy="1051561"/>
            </a:xfrm>
            <a:prstGeom prst="flowChartDecision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prstClr val="black"/>
                  </a:solidFill>
                </a:rPr>
                <a:t>Can DCPT </a:t>
              </a:r>
              <a:r>
                <a:rPr lang="en-US" sz="2200" b="1" dirty="0" err="1" smtClean="0">
                  <a:solidFill>
                    <a:prstClr val="black"/>
                  </a:solidFill>
                </a:rPr>
                <a:t>Prefetch</a:t>
              </a:r>
              <a:r>
                <a:rPr lang="en-US" sz="2200" b="1" dirty="0" smtClean="0">
                  <a:solidFill>
                    <a:prstClr val="black"/>
                  </a:solidFill>
                </a:rPr>
                <a:t>?</a:t>
              </a:r>
              <a:endParaRPr lang="en-US" sz="2200" b="1" dirty="0"/>
            </a:p>
          </p:txBody>
        </p:sp>
        <p:cxnSp>
          <p:nvCxnSpPr>
            <p:cNvPr id="12" name="Straight Arrow Connector 11"/>
            <p:cNvCxnSpPr>
              <a:stCxn id="6" idx="2"/>
              <a:endCxn id="11" idx="0"/>
            </p:cNvCxnSpPr>
            <p:nvPr/>
          </p:nvCxnSpPr>
          <p:spPr>
            <a:xfrm>
              <a:off x="4307840" y="2824480"/>
              <a:ext cx="0" cy="30987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8"/>
          <p:cNvSpPr/>
          <p:nvPr/>
        </p:nvSpPr>
        <p:spPr>
          <a:xfrm>
            <a:off x="3005702" y="4844578"/>
            <a:ext cx="2913140" cy="8262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spcBef>
                <a:spcPct val="20000"/>
              </a:spcBef>
              <a:buSzPct val="120000"/>
            </a:pPr>
            <a:r>
              <a:rPr lang="en-US" sz="2800" dirty="0" smtClean="0">
                <a:solidFill>
                  <a:schemeClr val="tx1"/>
                </a:solidFill>
              </a:rPr>
              <a:t>Update </a:t>
            </a:r>
            <a:r>
              <a:rPr lang="en-US" sz="2800" dirty="0" err="1" smtClean="0">
                <a:solidFill>
                  <a:schemeClr val="tx1"/>
                </a:solidFill>
              </a:rPr>
              <a:t>prefetch</a:t>
            </a:r>
            <a:r>
              <a:rPr lang="en-US" sz="2800" dirty="0" smtClean="0">
                <a:solidFill>
                  <a:schemeClr val="tx1"/>
                </a:solidFill>
              </a:rPr>
              <a:t> parameters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39365" y="2670461"/>
            <a:ext cx="2886657" cy="2587236"/>
            <a:chOff x="17445" y="3280061"/>
            <a:chExt cx="2886657" cy="2587236"/>
          </a:xfrm>
        </p:grpSpPr>
        <p:cxnSp>
          <p:nvCxnSpPr>
            <p:cNvPr id="17" name="Straight Arrow Connector 16"/>
            <p:cNvCxnSpPr>
              <a:stCxn id="11" idx="1"/>
              <a:endCxn id="7" idx="0"/>
            </p:cNvCxnSpPr>
            <p:nvPr/>
          </p:nvCxnSpPr>
          <p:spPr>
            <a:xfrm flipH="1">
              <a:off x="1532181" y="3527264"/>
              <a:ext cx="1144979" cy="48429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636788" y="3280061"/>
              <a:ext cx="7441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>
                <a:spcBef>
                  <a:spcPct val="20000"/>
                </a:spcBef>
                <a:buSzPct val="120000"/>
              </a:pPr>
              <a:r>
                <a:rPr lang="en-US" sz="2800" dirty="0" smtClean="0">
                  <a:solidFill>
                    <a:prstClr val="black"/>
                  </a:solidFill>
                  <a:latin typeface="Arial"/>
                </a:rPr>
                <a:t>yes</a:t>
              </a:r>
              <a:endParaRPr lang="en-US" sz="2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97613" y="4011561"/>
              <a:ext cx="1469136" cy="82623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spcBef>
                  <a:spcPct val="20000"/>
                </a:spcBef>
                <a:buSzPct val="120000"/>
              </a:pPr>
              <a:r>
                <a:rPr lang="en-US" sz="2800" dirty="0" smtClean="0">
                  <a:solidFill>
                    <a:schemeClr val="tx1"/>
                  </a:solidFill>
                </a:rPr>
                <a:t>DCPT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7" idx="2"/>
              <a:endCxn id="9" idx="1"/>
            </p:cNvCxnSpPr>
            <p:nvPr/>
          </p:nvCxnSpPr>
          <p:spPr>
            <a:xfrm>
              <a:off x="1532181" y="4837798"/>
              <a:ext cx="1371921" cy="102949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7445" y="5273848"/>
              <a:ext cx="24432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>
                <a:spcBef>
                  <a:spcPct val="20000"/>
                </a:spcBef>
                <a:buSzPct val="120000"/>
              </a:pPr>
              <a:r>
                <a:rPr lang="en-US" sz="2800" dirty="0" smtClean="0">
                  <a:solidFill>
                    <a:prstClr val="black"/>
                  </a:solidFill>
                  <a:latin typeface="Arial"/>
                </a:rPr>
                <a:t>Issue </a:t>
              </a:r>
              <a:r>
                <a:rPr lang="en-US" sz="2800" dirty="0" err="1" smtClean="0">
                  <a:solidFill>
                    <a:prstClr val="black"/>
                  </a:solidFill>
                  <a:latin typeface="Arial"/>
                </a:rPr>
                <a:t>prefetch</a:t>
              </a:r>
              <a:endParaRPr lang="en-US" sz="28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939162" y="2692400"/>
            <a:ext cx="3026967" cy="2565297"/>
            <a:chOff x="5817242" y="3302000"/>
            <a:chExt cx="3026967" cy="2565297"/>
          </a:xfrm>
        </p:grpSpPr>
        <p:cxnSp>
          <p:nvCxnSpPr>
            <p:cNvPr id="20" name="Straight Arrow Connector 19"/>
            <p:cNvCxnSpPr>
              <a:stCxn id="11" idx="3"/>
              <a:endCxn id="8" idx="0"/>
            </p:cNvCxnSpPr>
            <p:nvPr/>
          </p:nvCxnSpPr>
          <p:spPr>
            <a:xfrm>
              <a:off x="5979160" y="3527264"/>
              <a:ext cx="1288399" cy="475776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393608" y="3302000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>
                <a:spcBef>
                  <a:spcPct val="20000"/>
                </a:spcBef>
                <a:buSzPct val="120000"/>
              </a:pPr>
              <a:r>
                <a:rPr lang="en-US" sz="2800" dirty="0" smtClean="0">
                  <a:solidFill>
                    <a:prstClr val="black"/>
                  </a:solidFill>
                  <a:latin typeface="Arial"/>
                </a:rPr>
                <a:t>no</a:t>
              </a:r>
              <a:endParaRPr lang="en-US" sz="28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61871" y="4003040"/>
              <a:ext cx="1611376" cy="82623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>
                <a:spcBef>
                  <a:spcPct val="20000"/>
                </a:spcBef>
                <a:buSzPct val="120000"/>
              </a:pPr>
              <a:r>
                <a:rPr lang="en-US" sz="2800" dirty="0" smtClean="0">
                  <a:solidFill>
                    <a:schemeClr val="tx1"/>
                  </a:solidFill>
                </a:rPr>
                <a:t>AMPM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8" idx="2"/>
              <a:endCxn id="9" idx="3"/>
            </p:cNvCxnSpPr>
            <p:nvPr/>
          </p:nvCxnSpPr>
          <p:spPr>
            <a:xfrm flipH="1">
              <a:off x="5817242" y="4829277"/>
              <a:ext cx="1450317" cy="103802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400911" y="5294084"/>
              <a:ext cx="24432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>
                <a:spcBef>
                  <a:spcPct val="20000"/>
                </a:spcBef>
                <a:buSzPct val="120000"/>
              </a:pPr>
              <a:r>
                <a:rPr lang="en-US" sz="2800" dirty="0" smtClean="0">
                  <a:solidFill>
                    <a:prstClr val="black"/>
                  </a:solidFill>
                  <a:latin typeface="Arial"/>
                </a:rPr>
                <a:t>Issue </a:t>
              </a:r>
              <a:r>
                <a:rPr lang="en-US" sz="2800" dirty="0" err="1" smtClean="0">
                  <a:solidFill>
                    <a:prstClr val="black"/>
                  </a:solidFill>
                  <a:latin typeface="Arial"/>
                </a:rPr>
                <a:t>prefetch</a:t>
              </a:r>
              <a:endParaRPr lang="en-US" sz="28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30000"/>
              </a:spcBef>
              <a:defRPr/>
            </a:pPr>
            <a:r>
              <a:rPr lang="en-US" sz="2800" dirty="0"/>
              <a:t>DCPT </a:t>
            </a:r>
            <a:r>
              <a:rPr lang="en-US" sz="2800" dirty="0" smtClean="0">
                <a:sym typeface="Wingdings" pitchFamily="2" charset="2"/>
              </a:rPr>
              <a:t>then </a:t>
            </a:r>
            <a:r>
              <a:rPr lang="en-US" sz="2800" dirty="0">
                <a:sym typeface="Wingdings" pitchFamily="2" charset="2"/>
              </a:rPr>
              <a:t>AMPM to reduce AMPM over-prefetching</a:t>
            </a:r>
            <a:endParaRPr lang="en-US" sz="2800" dirty="0"/>
          </a:p>
        </p:txBody>
      </p:sp>
      <p:sp>
        <p:nvSpPr>
          <p:cNvPr id="66" name="Explosion 1 65"/>
          <p:cNvSpPr/>
          <p:nvPr/>
        </p:nvSpPr>
        <p:spPr>
          <a:xfrm>
            <a:off x="4995782" y="1365304"/>
            <a:ext cx="4148218" cy="1179355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rgbClr val="00B050"/>
                </a:solidFill>
              </a:rPr>
              <a:t>Switch between AMPM or DCPT</a:t>
            </a:r>
            <a:endParaRPr lang="en-US" sz="2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AMPM + DCPT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Hybrid AMPM+DCPT improves performance by .5%</a:t>
            </a:r>
            <a:endParaRPr lang="en-US" sz="2800" kern="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793456"/>
              </p:ext>
            </p:extLst>
          </p:nvPr>
        </p:nvGraphicFramePr>
        <p:xfrm>
          <a:off x="329184" y="1226391"/>
          <a:ext cx="8164576" cy="46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31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82109"/>
            <a:ext cx="8382000" cy="487362"/>
          </a:xfrm>
        </p:spPr>
        <p:txBody>
          <a:bodyPr/>
          <a:lstStyle/>
          <a:p>
            <a:r>
              <a:rPr lang="en-US" dirty="0" smtClean="0"/>
              <a:t>Optimize for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1144718"/>
            <a:ext cx="8409214" cy="1041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 smtClean="0">
                <a:solidFill>
                  <a:prstClr val="black"/>
                </a:solidFill>
              </a:rPr>
              <a:t>1. Co-design </a:t>
            </a:r>
            <a:r>
              <a:rPr lang="en-US" sz="2800" dirty="0">
                <a:solidFill>
                  <a:prstClr val="black"/>
                </a:solidFill>
              </a:rPr>
              <a:t>of regular and irregular prefetching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Optimize AMPM + DCPT, for bandwidth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599" y="2874877"/>
            <a:ext cx="8409214" cy="1041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 smtClean="0">
                <a:solidFill>
                  <a:prstClr val="black"/>
                </a:solidFill>
              </a:rPr>
              <a:t>2. Bandwidth throttling / smoothing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Optimize number of </a:t>
            </a:r>
            <a:r>
              <a:rPr lang="en-US" sz="2400" dirty="0" err="1" smtClean="0">
                <a:solidFill>
                  <a:prstClr val="black"/>
                </a:solidFill>
              </a:rPr>
              <a:t>prefetches</a:t>
            </a:r>
            <a:r>
              <a:rPr lang="en-US" sz="2400" dirty="0" smtClean="0">
                <a:solidFill>
                  <a:prstClr val="black"/>
                </a:solidFill>
              </a:rPr>
              <a:t> sent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4638744"/>
            <a:ext cx="8409214" cy="1041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 smtClean="0">
                <a:solidFill>
                  <a:prstClr val="black"/>
                </a:solidFill>
              </a:rPr>
              <a:t>3. Dynamic L2 or L3 </a:t>
            </a:r>
            <a:r>
              <a:rPr lang="en-US" sz="2800" dirty="0" err="1" smtClean="0">
                <a:solidFill>
                  <a:prstClr val="black"/>
                </a:solidFill>
              </a:rPr>
              <a:t>prefetch</a:t>
            </a:r>
            <a:endParaRPr lang="en-US" sz="2800" dirty="0">
              <a:solidFill>
                <a:prstClr val="black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Optimize </a:t>
            </a:r>
            <a:r>
              <a:rPr lang="en-US" sz="2400" dirty="0" err="1" smtClean="0">
                <a:solidFill>
                  <a:prstClr val="black"/>
                </a:solidFill>
              </a:rPr>
              <a:t>prefetch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into </a:t>
            </a:r>
            <a:r>
              <a:rPr lang="en-US" sz="2400" dirty="0" smtClean="0">
                <a:solidFill>
                  <a:prstClr val="black"/>
                </a:solidFill>
              </a:rPr>
              <a:t>L2 or L3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599" y="2874209"/>
            <a:ext cx="8409214" cy="1041973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Bandwidth Throttle / Smooth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901112" cy="4830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Idea: L</a:t>
            </a:r>
            <a:r>
              <a:rPr lang="en-US" sz="2800" dirty="0" smtClean="0"/>
              <a:t>imit # </a:t>
            </a:r>
            <a:r>
              <a:rPr lang="en-US" sz="2800" dirty="0" err="1" smtClean="0"/>
              <a:t>prefetches</a:t>
            </a:r>
            <a:r>
              <a:rPr lang="en-US" sz="2800" dirty="0" smtClean="0"/>
              <a:t> to reduce </a:t>
            </a:r>
            <a:r>
              <a:rPr lang="en-US" dirty="0" smtClean="0"/>
              <a:t>BW</a:t>
            </a:r>
            <a:r>
              <a:rPr lang="en-US" sz="2800" dirty="0" smtClean="0"/>
              <a:t> </a:t>
            </a:r>
            <a:r>
              <a:rPr lang="en-US" sz="2800" dirty="0" smtClean="0"/>
              <a:t>consumption</a:t>
            </a:r>
          </a:p>
          <a:p>
            <a:pPr marL="0" indent="0">
              <a:buNone/>
            </a:pPr>
            <a:r>
              <a:rPr lang="en-US" dirty="0" smtClean="0"/>
              <a:t>Reducing </a:t>
            </a:r>
            <a:r>
              <a:rPr lang="en-US" dirty="0" err="1" smtClean="0"/>
              <a:t>prefetches</a:t>
            </a:r>
            <a:r>
              <a:rPr lang="en-US" dirty="0" smtClean="0"/>
              <a:t> reduces L2 MSHR stall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Reduce bandwidth overhead by limiting </a:t>
            </a:r>
            <a:r>
              <a:rPr lang="en-US" sz="2800" kern="0" dirty="0" err="1" smtClean="0"/>
              <a:t>prefetches</a:t>
            </a:r>
            <a:endParaRPr lang="en-US" sz="2800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138024" y="2695866"/>
            <a:ext cx="7305489" cy="2235359"/>
            <a:chOff x="138024" y="2695866"/>
            <a:chExt cx="7305489" cy="2235359"/>
          </a:xfrm>
        </p:grpSpPr>
        <p:grpSp>
          <p:nvGrpSpPr>
            <p:cNvPr id="7" name="Group 6"/>
            <p:cNvGrpSpPr/>
            <p:nvPr/>
          </p:nvGrpSpPr>
          <p:grpSpPr>
            <a:xfrm>
              <a:off x="1957113" y="3886205"/>
              <a:ext cx="5486400" cy="548640"/>
              <a:chOff x="2365311" y="1097280"/>
              <a:chExt cx="5486400" cy="54864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422711" y="1097280"/>
                <a:ext cx="685800" cy="5486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36911" y="1097280"/>
                <a:ext cx="685800" cy="5486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80111" y="1097280"/>
                <a:ext cx="685800" cy="5486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165911" y="1097280"/>
                <a:ext cx="685800" cy="5486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51111" y="1097280"/>
                <a:ext cx="685800" cy="5486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365311" y="1097280"/>
                <a:ext cx="685800" cy="5486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</a:t>
                </a:r>
                <a:endParaRPr lang="en-US" sz="24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108511" y="1097280"/>
                <a:ext cx="685800" cy="5486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R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94311" y="1097280"/>
                <a:ext cx="685800" cy="5486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957113" y="2828125"/>
              <a:ext cx="1371600" cy="548640"/>
              <a:chOff x="2365311" y="1097280"/>
              <a:chExt cx="1371600" cy="5486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051111" y="1097280"/>
                <a:ext cx="685800" cy="5486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65311" y="1097280"/>
                <a:ext cx="685800" cy="5486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38024" y="3886205"/>
              <a:ext cx="1697109" cy="5486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L2 MSHR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184" y="2695866"/>
              <a:ext cx="1367925" cy="8131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Demand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7443513" y="3468192"/>
              <a:ext cx="0" cy="146303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xplosion 1 26"/>
          <p:cNvSpPr/>
          <p:nvPr/>
        </p:nvSpPr>
        <p:spPr>
          <a:xfrm rot="384222">
            <a:off x="5277232" y="2760792"/>
            <a:ext cx="3456854" cy="880134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rgbClr val="00B050"/>
                </a:solidFill>
              </a:rPr>
              <a:t>No stall!</a:t>
            </a:r>
            <a:endParaRPr lang="en-US" sz="2300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28713" y="2828125"/>
            <a:ext cx="68580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21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0751E-6 L 0.075 -1.90751E-6 C 0.10851 -1.90751E-6 0.15 0.04255 0.15 0.077 L 0.15 0.15445 " pathEditMode="relative" rAng="0" ptsTypes="FfFF">
                                      <p:cBhvr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Bandwidth Throttle / Smooth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901112" cy="4830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AMPM:</a:t>
            </a:r>
          </a:p>
          <a:p>
            <a:pPr lvl="1"/>
            <a:r>
              <a:rPr lang="en-US" sz="2800" dirty="0" smtClean="0"/>
              <a:t>Reduce candidate strides to 1, 2, 3, 4</a:t>
            </a:r>
          </a:p>
          <a:p>
            <a:pPr lvl="1"/>
            <a:r>
              <a:rPr lang="en-US" sz="2800" dirty="0" smtClean="0"/>
              <a:t>Reduce max AMPM </a:t>
            </a:r>
            <a:r>
              <a:rPr lang="en-US" sz="2800" dirty="0" err="1" smtClean="0"/>
              <a:t>prefetches</a:t>
            </a:r>
            <a:r>
              <a:rPr lang="en-US" sz="2800" dirty="0" smtClean="0"/>
              <a:t> to 2</a:t>
            </a:r>
          </a:p>
          <a:p>
            <a:pPr lvl="1"/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Benefits:</a:t>
            </a:r>
          </a:p>
          <a:p>
            <a:pPr lvl="1"/>
            <a:r>
              <a:rPr lang="en-US" sz="2800" dirty="0" smtClean="0"/>
              <a:t>Reduces bandwidth consumption</a:t>
            </a:r>
          </a:p>
          <a:p>
            <a:pPr lvl="1"/>
            <a:r>
              <a:rPr lang="en-US" sz="2800" dirty="0" err="1" smtClean="0"/>
              <a:t>Smooths</a:t>
            </a:r>
            <a:r>
              <a:rPr lang="en-US" sz="2800" dirty="0" smtClean="0"/>
              <a:t> </a:t>
            </a:r>
            <a:r>
              <a:rPr lang="en-US" sz="2800" dirty="0" err="1" smtClean="0"/>
              <a:t>bursty</a:t>
            </a:r>
            <a:r>
              <a:rPr lang="en-US" sz="2800" dirty="0" smtClean="0"/>
              <a:t> bandwidth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Slim down AMPM to reduce bandwidth consumption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1675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smoothing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Smoothing bandwidth gives 1.1% speedup</a:t>
            </a:r>
            <a:endParaRPr lang="en-US" sz="2800" kern="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589073"/>
              </p:ext>
            </p:extLst>
          </p:nvPr>
        </p:nvGraphicFramePr>
        <p:xfrm>
          <a:off x="329184" y="1226391"/>
          <a:ext cx="8164576" cy="46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3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82109"/>
            <a:ext cx="8382000" cy="487362"/>
          </a:xfrm>
        </p:spPr>
        <p:txBody>
          <a:bodyPr/>
          <a:lstStyle/>
          <a:p>
            <a:r>
              <a:rPr lang="en-US" dirty="0" smtClean="0"/>
              <a:t>Optimize for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1144718"/>
            <a:ext cx="8409214" cy="1041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 smtClean="0">
                <a:solidFill>
                  <a:prstClr val="black"/>
                </a:solidFill>
              </a:rPr>
              <a:t>1. Co-design </a:t>
            </a:r>
            <a:r>
              <a:rPr lang="en-US" sz="2800" dirty="0">
                <a:solidFill>
                  <a:prstClr val="black"/>
                </a:solidFill>
              </a:rPr>
              <a:t>of regular and irregular prefetching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Optimize AMPM + DCPT, for bandwidth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599" y="2874877"/>
            <a:ext cx="8409214" cy="1041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 smtClean="0">
                <a:solidFill>
                  <a:prstClr val="black"/>
                </a:solidFill>
              </a:rPr>
              <a:t>2. Bandwidth throttling / smoothing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Optimize number of </a:t>
            </a:r>
            <a:r>
              <a:rPr lang="en-US" sz="2400" dirty="0" err="1" smtClean="0">
                <a:solidFill>
                  <a:prstClr val="black"/>
                </a:solidFill>
              </a:rPr>
              <a:t>prefetches</a:t>
            </a:r>
            <a:r>
              <a:rPr lang="en-US" sz="2400" dirty="0" smtClean="0">
                <a:solidFill>
                  <a:prstClr val="black"/>
                </a:solidFill>
              </a:rPr>
              <a:t> sent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4638744"/>
            <a:ext cx="8409214" cy="1041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 smtClean="0">
                <a:solidFill>
                  <a:prstClr val="black"/>
                </a:solidFill>
              </a:rPr>
              <a:t>3. Dynamic L2 or L3 </a:t>
            </a:r>
            <a:r>
              <a:rPr lang="en-US" sz="2800" dirty="0" err="1" smtClean="0">
                <a:solidFill>
                  <a:prstClr val="black"/>
                </a:solidFill>
              </a:rPr>
              <a:t>prefetch</a:t>
            </a:r>
            <a:endParaRPr lang="en-US" sz="2800" dirty="0">
              <a:solidFill>
                <a:prstClr val="black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Optimize </a:t>
            </a:r>
            <a:r>
              <a:rPr lang="en-US" sz="2400" dirty="0" err="1" smtClean="0">
                <a:solidFill>
                  <a:prstClr val="black"/>
                </a:solidFill>
              </a:rPr>
              <a:t>prefetch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into </a:t>
            </a:r>
            <a:r>
              <a:rPr lang="en-US" sz="2400" dirty="0" smtClean="0">
                <a:solidFill>
                  <a:prstClr val="black"/>
                </a:solidFill>
              </a:rPr>
              <a:t>L2 or L3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599" y="4621729"/>
            <a:ext cx="8409214" cy="1041973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901112" cy="4830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Idea: Reduce load on L2 by prefetching more to L3</a:t>
            </a: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Offload </a:t>
            </a:r>
            <a:r>
              <a:rPr lang="en-US" dirty="0" err="1" smtClean="0"/>
              <a:t>prefetch</a:t>
            </a:r>
            <a:r>
              <a:rPr lang="en-US" dirty="0" smtClean="0"/>
              <a:t> to L3 when L2 in use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54" name="Group 53"/>
          <p:cNvGrpSpPr/>
          <p:nvPr/>
        </p:nvGrpSpPr>
        <p:grpSpPr>
          <a:xfrm>
            <a:off x="166623" y="2695866"/>
            <a:ext cx="7276890" cy="2235359"/>
            <a:chOff x="166623" y="2695866"/>
            <a:chExt cx="7276890" cy="2235359"/>
          </a:xfrm>
        </p:grpSpPr>
        <p:grpSp>
          <p:nvGrpSpPr>
            <p:cNvPr id="6" name="Group 5"/>
            <p:cNvGrpSpPr/>
            <p:nvPr/>
          </p:nvGrpSpPr>
          <p:grpSpPr>
            <a:xfrm>
              <a:off x="166623" y="2695866"/>
              <a:ext cx="7276890" cy="2235359"/>
              <a:chOff x="166623" y="2695866"/>
              <a:chExt cx="7276890" cy="2235359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957113" y="3886205"/>
                <a:ext cx="5486400" cy="548640"/>
                <a:chOff x="2365311" y="1097280"/>
                <a:chExt cx="5486400" cy="548640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4422711" y="1097280"/>
                  <a:ext cx="685800" cy="54864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P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736911" y="1097280"/>
                  <a:ext cx="685800" cy="54864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D</a:t>
                  </a:r>
                  <a:endParaRPr lang="en-US" sz="2400" dirty="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480111" y="1097280"/>
                  <a:ext cx="685800" cy="54864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P</a:t>
                  </a: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7165911" y="1097280"/>
                  <a:ext cx="685800" cy="54864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P</a:t>
                  </a:r>
                  <a:endParaRPr lang="en-US" sz="2400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051111" y="1097280"/>
                  <a:ext cx="685800" cy="548640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P</a:t>
                  </a: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365311" y="1097280"/>
                  <a:ext cx="685800" cy="54864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D</a:t>
                  </a:r>
                  <a:endParaRPr lang="en-US" sz="24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108511" y="1097280"/>
                  <a:ext cx="685800" cy="54864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D</a:t>
                  </a:r>
                  <a:endParaRPr lang="en-US" sz="24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794311" y="1097280"/>
                  <a:ext cx="685800" cy="54864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P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957113" y="2828125"/>
                <a:ext cx="1371600" cy="548640"/>
                <a:chOff x="2365311" y="1097280"/>
                <a:chExt cx="1371600" cy="54864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3051111" y="1097280"/>
                  <a:ext cx="685800" cy="54864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D</a:t>
                  </a:r>
                  <a:endParaRPr lang="en-US" sz="2400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365311" y="1097280"/>
                  <a:ext cx="685800" cy="54864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/>
                    <a:t>D</a:t>
                  </a:r>
                  <a:endParaRPr lang="en-US" sz="2400" dirty="0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166623" y="3830958"/>
                <a:ext cx="1770170" cy="60388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L2 MSHR</a:t>
                </a:r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9184" y="2695866"/>
                <a:ext cx="1367925" cy="81315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Demand</a:t>
                </a:r>
                <a:endParaRPr lang="en-US" sz="24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V="1">
                <a:off x="7443513" y="3468192"/>
                <a:ext cx="0" cy="146303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/>
            <p:cNvSpPr/>
            <p:nvPr/>
          </p:nvSpPr>
          <p:spPr>
            <a:xfrm>
              <a:off x="4012482" y="2828125"/>
              <a:ext cx="6858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26682" y="2828125"/>
              <a:ext cx="6858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Prefetch</a:t>
            </a:r>
            <a:r>
              <a:rPr lang="en-US" dirty="0" smtClean="0"/>
              <a:t> to l3 can reduce l2 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/>
              <a:t>Prefetch</a:t>
            </a:r>
            <a:r>
              <a:rPr lang="en-US" sz="2800" kern="0" dirty="0" smtClean="0"/>
              <a:t> to L3 to reduce L2 MSHR stalls</a:t>
            </a:r>
            <a:endParaRPr lang="en-US" sz="2800" kern="0" dirty="0"/>
          </a:p>
        </p:txBody>
      </p:sp>
      <p:sp>
        <p:nvSpPr>
          <p:cNvPr id="27" name="Explosion 1 26"/>
          <p:cNvSpPr/>
          <p:nvPr/>
        </p:nvSpPr>
        <p:spPr>
          <a:xfrm rot="384222">
            <a:off x="5277232" y="2760792"/>
            <a:ext cx="3456854" cy="880134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rgbClr val="00B050"/>
                </a:solidFill>
              </a:rPr>
              <a:t>No stall!</a:t>
            </a:r>
            <a:endParaRPr lang="en-US" sz="2300" dirty="0">
              <a:solidFill>
                <a:srgbClr val="00B05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4592" y="4471416"/>
            <a:ext cx="7276890" cy="1463033"/>
            <a:chOff x="156463" y="4453712"/>
            <a:chExt cx="7276890" cy="1463033"/>
          </a:xfrm>
        </p:grpSpPr>
        <p:sp>
          <p:nvSpPr>
            <p:cNvPr id="25" name="Rectangle 24"/>
            <p:cNvSpPr/>
            <p:nvPr/>
          </p:nvSpPr>
          <p:spPr>
            <a:xfrm>
              <a:off x="4004353" y="4871725"/>
              <a:ext cx="685800" cy="548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18553" y="4871725"/>
              <a:ext cx="685800" cy="548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</a:t>
              </a:r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61753" y="4871725"/>
              <a:ext cx="685800" cy="548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47553" y="4871725"/>
              <a:ext cx="685800" cy="548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</a:t>
              </a:r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32753" y="4871725"/>
              <a:ext cx="685800" cy="548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46953" y="4871725"/>
              <a:ext cx="6858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90153" y="4871725"/>
              <a:ext cx="685800" cy="548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75953" y="4871725"/>
              <a:ext cx="685800" cy="548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6463" y="4816478"/>
              <a:ext cx="1770170" cy="60388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L3 MSHR</a:t>
              </a:r>
              <a:endParaRPr lang="en-US" sz="2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7433353" y="4453712"/>
              <a:ext cx="0" cy="146303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5386113" y="3886200"/>
            <a:ext cx="6858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061753" y="3886205"/>
            <a:ext cx="6858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747553" y="3886200"/>
            <a:ext cx="685800" cy="5486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14513" y="2828125"/>
            <a:ext cx="68580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0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732E-6 L -2.5E-6 0.07304 C -2.5E-6 0.1054 -0.0835 0.14632 -0.15104 0.14632 L -0.30104 0.14632 " pathEditMode="relative" rAng="0" ptsTypes="FfFF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7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732E-6 L -2.5E-6 0.07304 C -2.5E-6 0.1054 -0.0835 0.14632 -0.15104 0.14632 L -0.30104 0.14632 " pathEditMode="relative" rAng="0" ptsTypes="FfFF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7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32732E-6 L -2.5E-6 0.07304 C -2.5E-6 0.1054 -0.0835 0.14632 -0.15104 0.14632 L -0.30104 0.14632 " pathEditMode="relative" rAng="0" ptsTypes="FfFF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7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24549E-6 L 0.07604 3.24549E-6 C 0.11007 3.24549E-6 0.15208 0.04161 0.15208 0.07605 L 0.15208 0.15233 " pathEditMode="relative" rAng="0" ptsTypes="FfFF">
                                      <p:cBhvr>
                                        <p:cTn id="3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7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L3 </a:t>
            </a:r>
            <a:r>
              <a:rPr lang="en-US" dirty="0" err="1" smtClean="0"/>
              <a:t>prefetch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AMPM:</a:t>
            </a:r>
          </a:p>
          <a:p>
            <a:pPr lvl="1"/>
            <a:r>
              <a:rPr lang="en-US" sz="2800" dirty="0" err="1"/>
              <a:t>P</a:t>
            </a:r>
            <a:r>
              <a:rPr lang="en-US" sz="2800" dirty="0" err="1" smtClean="0"/>
              <a:t>refetch</a:t>
            </a:r>
            <a:r>
              <a:rPr lang="en-US" sz="2800" dirty="0" smtClean="0"/>
              <a:t> into L3 by default</a:t>
            </a:r>
          </a:p>
          <a:p>
            <a:pPr lvl="1"/>
            <a:r>
              <a:rPr lang="en-US" sz="2800" dirty="0" err="1" smtClean="0"/>
              <a:t>Prefetch</a:t>
            </a:r>
            <a:r>
              <a:rPr lang="en-US" sz="2800" dirty="0" smtClean="0"/>
              <a:t> to L2 only when L2 not in use</a:t>
            </a:r>
          </a:p>
          <a:p>
            <a:pPr marL="0" indent="0">
              <a:buNone/>
            </a:pPr>
            <a:r>
              <a:rPr lang="en-US" sz="2800" dirty="0" smtClean="0"/>
              <a:t>        </a:t>
            </a:r>
            <a:r>
              <a:rPr lang="en-US" dirty="0" smtClean="0"/>
              <a:t>i.e</a:t>
            </a:r>
            <a:r>
              <a:rPr lang="en-US" sz="2800" dirty="0" smtClean="0"/>
              <a:t>. when L2 has high MPKI, low hit 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Benefits:</a:t>
            </a:r>
          </a:p>
          <a:p>
            <a:pPr lvl="1"/>
            <a:r>
              <a:rPr lang="en-US" sz="2800" dirty="0" smtClean="0"/>
              <a:t>Reduced L2 load</a:t>
            </a:r>
          </a:p>
          <a:p>
            <a:pPr lvl="1"/>
            <a:r>
              <a:rPr lang="en-US" sz="2800" dirty="0" smtClean="0"/>
              <a:t>Opportunistically use L2 when free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/>
              <a:t>Prefetch</a:t>
            </a:r>
            <a:r>
              <a:rPr lang="en-US" sz="2800" kern="0" dirty="0" smtClean="0"/>
              <a:t> into L3, and into L2 when L2 not in use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6624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</a:t>
            </a:r>
            <a:r>
              <a:rPr lang="en-US" dirty="0" err="1" smtClean="0"/>
              <a:t>Prefetch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L2/L3 prefetching improves performance by 0.5%</a:t>
            </a:r>
            <a:endParaRPr lang="en-US" sz="2800" kern="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157043"/>
              </p:ext>
            </p:extLst>
          </p:nvPr>
        </p:nvGraphicFramePr>
        <p:xfrm>
          <a:off x="329184" y="1226391"/>
          <a:ext cx="8164576" cy="46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4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6576" y="4876800"/>
            <a:ext cx="9070848" cy="1556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Method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Co-design best </a:t>
            </a:r>
            <a:r>
              <a:rPr lang="en-US" sz="2800" dirty="0" err="1" smtClean="0">
                <a:solidFill>
                  <a:schemeClr val="tx1"/>
                </a:solidFill>
              </a:rPr>
              <a:t>prefetchers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with </a:t>
            </a:r>
            <a:r>
              <a:rPr lang="en-US" sz="2800" dirty="0" smtClean="0">
                <a:solidFill>
                  <a:schemeClr val="tx1"/>
                </a:solidFill>
              </a:rPr>
              <a:t>BW in mind</a:t>
            </a:r>
          </a:p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Result: Slim AMPM nearly 4% speedup over AMPM, 	for multiple configurations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74" y="2966719"/>
            <a:ext cx="9070848" cy="17784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Slim AMPM: case study in reducing BW and pollution</a:t>
            </a:r>
          </a:p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3 Techniques for efficient bandwidth consumption</a:t>
            </a:r>
          </a:p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1 Technique for reducing cache pollution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" y="1169632"/>
            <a:ext cx="9070848" cy="1675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Prefetching less can be beneficial</a:t>
            </a:r>
            <a:endParaRPr lang="en-US" sz="2800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Prefetching consumes additional </a:t>
            </a:r>
            <a:r>
              <a:rPr lang="en-US" sz="2800" dirty="0" smtClean="0">
                <a:solidFill>
                  <a:srgbClr val="FF0000"/>
                </a:solidFill>
              </a:rPr>
              <a:t>bandwidth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Prefetching c</a:t>
            </a:r>
            <a:r>
              <a:rPr lang="en-US" sz="2800" dirty="0" smtClean="0">
                <a:solidFill>
                  <a:prstClr val="black"/>
                </a:solidFill>
              </a:rPr>
              <a:t>auses </a:t>
            </a:r>
            <a:r>
              <a:rPr lang="en-US" sz="2800" dirty="0" smtClean="0">
                <a:solidFill>
                  <a:srgbClr val="FF0000"/>
                </a:solidFill>
              </a:rPr>
              <a:t>cache pollution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Introduction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to bandwidth and cache pollution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3 Bandwidth Optimizations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r>
              <a:rPr lang="en-US" dirty="0" smtClean="0">
                <a:cs typeface="Arial"/>
              </a:rPr>
              <a:t>1 Cache Pollution Optimization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Slim AMPM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Results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Summary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 rot="16200000">
            <a:off x="5625892" y="3236104"/>
            <a:ext cx="381000" cy="304800"/>
          </a:xfrm>
          <a:prstGeom prst="upArrow">
            <a:avLst/>
          </a:prstGeom>
          <a:solidFill>
            <a:srgbClr val="008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9043308" cy="487362"/>
          </a:xfrm>
        </p:spPr>
        <p:txBody>
          <a:bodyPr/>
          <a:lstStyle/>
          <a:p>
            <a:r>
              <a:rPr lang="en-US" dirty="0" err="1" smtClean="0"/>
              <a:t>Prefetch</a:t>
            </a:r>
            <a:r>
              <a:rPr lang="en-US" dirty="0" smtClean="0"/>
              <a:t> causes Cache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Prefetching into caches evicts previous entry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Reduce pollution with: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less wasted </a:t>
            </a:r>
            <a:r>
              <a:rPr lang="en-US" dirty="0" err="1" smtClean="0"/>
              <a:t>prefetches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more accurate access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/>
              <a:t>Prefetchers</a:t>
            </a:r>
            <a:r>
              <a:rPr lang="en-US" sz="2800" kern="0" dirty="0" smtClean="0"/>
              <a:t> should take cache pollution into account</a:t>
            </a:r>
            <a:endParaRPr lang="en-US" sz="2800" kern="0" dirty="0"/>
          </a:p>
        </p:txBody>
      </p:sp>
      <p:sp>
        <p:nvSpPr>
          <p:cNvPr id="7" name="Rectangle 6"/>
          <p:cNvSpPr/>
          <p:nvPr/>
        </p:nvSpPr>
        <p:spPr>
          <a:xfrm>
            <a:off x="4159434" y="2068286"/>
            <a:ext cx="2026920" cy="381000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Demand 0x00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4159434" y="2465615"/>
            <a:ext cx="2026920" cy="381000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Demand 0x01</a:t>
            </a:r>
            <a:endParaRPr lang="en-US" sz="2200" b="1" dirty="0"/>
          </a:p>
        </p:txBody>
      </p:sp>
      <p:sp>
        <p:nvSpPr>
          <p:cNvPr id="6" name="Rectangle 5"/>
          <p:cNvSpPr/>
          <p:nvPr/>
        </p:nvSpPr>
        <p:spPr>
          <a:xfrm>
            <a:off x="1165860" y="2068286"/>
            <a:ext cx="2026920" cy="3810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/>
              <a:t>Prefetch</a:t>
            </a:r>
            <a:r>
              <a:rPr lang="en-US" sz="2200" b="1" dirty="0" smtClean="0"/>
              <a:t> 0x10 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1165860" y="2084615"/>
            <a:ext cx="2026920" cy="381000"/>
          </a:xfrm>
          <a:prstGeom prst="rect">
            <a:avLst/>
          </a:prstGeom>
          <a:solidFill>
            <a:srgbClr val="00B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Demand 0x00</a:t>
            </a:r>
            <a:endParaRPr lang="en-US" sz="2200" b="1" dirty="0"/>
          </a:p>
        </p:txBody>
      </p:sp>
      <p:sp>
        <p:nvSpPr>
          <p:cNvPr id="12" name="Explosion 1 11"/>
          <p:cNvSpPr/>
          <p:nvPr/>
        </p:nvSpPr>
        <p:spPr>
          <a:xfrm rot="20917970">
            <a:off x="4926904" y="2512364"/>
            <a:ext cx="4634605" cy="12900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</a:rPr>
              <a:t>Prefetch</a:t>
            </a:r>
            <a:r>
              <a:rPr lang="en-US" sz="2300" dirty="0" smtClean="0">
                <a:solidFill>
                  <a:srgbClr val="FF0000"/>
                </a:solidFill>
              </a:rPr>
              <a:t> can evict useful entries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32691 1.85185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0191 -0.0025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  <p:bldP spid="6" grpId="1" animBg="1"/>
      <p:bldP spid="11" grpId="0" animBg="1"/>
      <p:bldP spid="11" grpId="1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via Stale ACCESS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/>
              <a:t>Prefetcher</a:t>
            </a:r>
            <a:r>
              <a:rPr lang="en-US" sz="2800" kern="0" dirty="0" smtClean="0"/>
              <a:t> less effective with stale maps</a:t>
            </a:r>
            <a:endParaRPr lang="en-US" sz="2800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2417997" y="2420531"/>
            <a:ext cx="5486400" cy="548640"/>
            <a:chOff x="2365311" y="3657600"/>
            <a:chExt cx="5486400" cy="548640"/>
          </a:xfrm>
        </p:grpSpPr>
        <p:sp>
          <p:nvSpPr>
            <p:cNvPr id="7" name="Rectangle 6"/>
            <p:cNvSpPr/>
            <p:nvPr/>
          </p:nvSpPr>
          <p:spPr>
            <a:xfrm>
              <a:off x="4422711" y="3657600"/>
              <a:ext cx="685800" cy="5486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xx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6911" y="3657600"/>
              <a:ext cx="685800" cy="5486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~A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80111" y="3657600"/>
              <a:ext cx="685800" cy="5486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65911" y="3657600"/>
              <a:ext cx="685800" cy="5486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~A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1111" y="3657600"/>
              <a:ext cx="685800" cy="5486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~A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5311" y="3657600"/>
              <a:ext cx="685800" cy="5486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~A</a:t>
              </a:r>
              <a:endParaRPr lang="en-US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8511" y="3657600"/>
              <a:ext cx="6858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Cur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4311" y="3657600"/>
              <a:ext cx="685800" cy="5486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xx</a:t>
              </a:r>
              <a:endParaRPr lang="en-US" sz="2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16556" y="2275852"/>
            <a:ext cx="1857301" cy="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Over-</a:t>
            </a:r>
            <a:r>
              <a:rPr lang="en-US" sz="2400" dirty="0" err="1">
                <a:solidFill>
                  <a:prstClr val="black"/>
                </a:solidFill>
              </a:rPr>
              <a:t>P</a:t>
            </a:r>
            <a:r>
              <a:rPr lang="en-US" sz="2400" dirty="0" err="1" smtClean="0">
                <a:solidFill>
                  <a:prstClr val="black"/>
                </a:solidFill>
              </a:rPr>
              <a:t>refetch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04097" y="2051502"/>
            <a:ext cx="181946" cy="34616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32797" y="2420531"/>
            <a:ext cx="685800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xx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161197" y="2420531"/>
            <a:ext cx="685800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xx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5" idx="2"/>
          </p:cNvCxnSpPr>
          <p:nvPr/>
        </p:nvCxnSpPr>
        <p:spPr>
          <a:xfrm flipH="1">
            <a:off x="7038899" y="1988119"/>
            <a:ext cx="171575" cy="41172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646838" y="1848847"/>
            <a:ext cx="2361809" cy="2842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Line just accessed</a:t>
            </a:r>
            <a:endParaRPr lang="en-US" sz="2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2767247" y="2415429"/>
            <a:ext cx="4114800" cy="12688"/>
            <a:chOff x="2779875" y="4548482"/>
            <a:chExt cx="4114800" cy="497"/>
          </a:xfrm>
        </p:grpSpPr>
        <p:cxnSp>
          <p:nvCxnSpPr>
            <p:cNvPr id="34" name="Curved Connector 33"/>
            <p:cNvCxnSpPr/>
            <p:nvPr/>
          </p:nvCxnSpPr>
          <p:spPr>
            <a:xfrm rot="5400000" flipH="1" flipV="1">
              <a:off x="4837026" y="2491331"/>
              <a:ext cx="497" cy="4114800"/>
            </a:xfrm>
            <a:prstGeom prst="curvedConnector3">
              <a:avLst>
                <a:gd name="adj1" fmla="val 4655533"/>
              </a:avLst>
            </a:prstGeom>
            <a:ln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5400000" flipH="1" flipV="1">
              <a:off x="5522826" y="3177131"/>
              <a:ext cx="497" cy="2743200"/>
            </a:xfrm>
            <a:prstGeom prst="curvedConnector3">
              <a:avLst>
                <a:gd name="adj1" fmla="val 2615865"/>
              </a:avLst>
            </a:prstGeom>
            <a:ln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5400000" flipH="1" flipV="1">
              <a:off x="6208626" y="3862931"/>
              <a:ext cx="497" cy="1371600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070339" y="4065465"/>
            <a:ext cx="2473123" cy="467016"/>
            <a:chOff x="1911385" y="4025478"/>
            <a:chExt cx="2473123" cy="467016"/>
          </a:xfrm>
        </p:grpSpPr>
        <p:cxnSp>
          <p:nvCxnSpPr>
            <p:cNvPr id="94" name="Straight Arrow Connector 93"/>
            <p:cNvCxnSpPr/>
            <p:nvPr/>
          </p:nvCxnSpPr>
          <p:spPr>
            <a:xfrm flipH="1">
              <a:off x="2460312" y="4174627"/>
              <a:ext cx="181946" cy="317867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3146112" y="4174627"/>
              <a:ext cx="685800" cy="317867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911385" y="4025478"/>
              <a:ext cx="2473123" cy="25632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Previous accesses</a:t>
              </a:r>
              <a:endParaRPr lang="en-US" sz="200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442342" y="4538604"/>
            <a:ext cx="5486400" cy="548640"/>
            <a:chOff x="2365311" y="3657600"/>
            <a:chExt cx="5486400" cy="548640"/>
          </a:xfrm>
        </p:grpSpPr>
        <p:sp>
          <p:nvSpPr>
            <p:cNvPr id="98" name="Rectangle 97"/>
            <p:cNvSpPr/>
            <p:nvPr/>
          </p:nvSpPr>
          <p:spPr>
            <a:xfrm>
              <a:off x="4422711" y="3657600"/>
              <a:ext cx="685800" cy="5486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xx</a:t>
              </a:r>
              <a:endParaRPr lang="en-US" sz="24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736911" y="3657600"/>
              <a:ext cx="6858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480111" y="3657600"/>
              <a:ext cx="685800" cy="5486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165911" y="3657600"/>
              <a:ext cx="685800" cy="5486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xx</a:t>
              </a:r>
              <a:endParaRPr lang="en-US" sz="24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051111" y="3657600"/>
              <a:ext cx="685800" cy="5486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xx</a:t>
              </a:r>
              <a:endParaRPr lang="en-US" sz="24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365311" y="3657600"/>
              <a:ext cx="6858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08511" y="3657600"/>
              <a:ext cx="6858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Cur</a:t>
              </a:r>
              <a:endParaRPr lang="en-US" sz="24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94311" y="3657600"/>
              <a:ext cx="685800" cy="5486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xx</a:t>
              </a:r>
              <a:endParaRPr lang="en-US" sz="2400" dirty="0"/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220130" y="4373547"/>
            <a:ext cx="1874699" cy="713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Under-</a:t>
            </a:r>
            <a:r>
              <a:rPr lang="en-US" sz="2400" dirty="0" err="1" smtClean="0">
                <a:solidFill>
                  <a:prstClr val="black"/>
                </a:solidFill>
              </a:rPr>
              <a:t>Pre</a:t>
            </a:r>
            <a:r>
              <a:rPr lang="en-US" sz="2400" dirty="0" err="1" smtClean="0">
                <a:solidFill>
                  <a:prstClr val="black"/>
                </a:solidFill>
              </a:rPr>
              <a:t>fetch</a:t>
            </a:r>
            <a:endParaRPr lang="en-US" sz="2400" dirty="0"/>
          </a:p>
        </p:txBody>
      </p:sp>
      <p:cxnSp>
        <p:nvCxnSpPr>
          <p:cNvPr id="107" name="Straight Arrow Connector 106"/>
          <p:cNvCxnSpPr/>
          <p:nvPr/>
        </p:nvCxnSpPr>
        <p:spPr>
          <a:xfrm flipH="1">
            <a:off x="5528442" y="4169575"/>
            <a:ext cx="181946" cy="34616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6557142" y="4538604"/>
            <a:ext cx="685800" cy="548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~A</a:t>
            </a:r>
            <a:endParaRPr lang="en-US" sz="2400" dirty="0"/>
          </a:p>
        </p:txBody>
      </p:sp>
      <p:sp>
        <p:nvSpPr>
          <p:cNvPr id="109" name="Rectangle 108"/>
          <p:cNvSpPr/>
          <p:nvPr/>
        </p:nvSpPr>
        <p:spPr>
          <a:xfrm>
            <a:off x="5185542" y="4538604"/>
            <a:ext cx="685800" cy="548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~A</a:t>
            </a:r>
            <a:endParaRPr lang="en-US" sz="2400" dirty="0"/>
          </a:p>
        </p:txBody>
      </p:sp>
      <p:cxnSp>
        <p:nvCxnSpPr>
          <p:cNvPr id="110" name="Straight Arrow Connector 109"/>
          <p:cNvCxnSpPr>
            <a:stCxn id="112" idx="2"/>
          </p:cNvCxnSpPr>
          <p:nvPr/>
        </p:nvCxnSpPr>
        <p:spPr>
          <a:xfrm flipH="1">
            <a:off x="7063244" y="4106192"/>
            <a:ext cx="171575" cy="41172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4671183" y="3966920"/>
            <a:ext cx="2361809" cy="2842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Line just accessed</a:t>
            </a:r>
            <a:endParaRPr lang="en-US" sz="20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791592" y="4533502"/>
            <a:ext cx="4114800" cy="12688"/>
            <a:chOff x="2779875" y="4548482"/>
            <a:chExt cx="4114800" cy="497"/>
          </a:xfrm>
        </p:grpSpPr>
        <p:cxnSp>
          <p:nvCxnSpPr>
            <p:cNvPr id="114" name="Curved Connector 113"/>
            <p:cNvCxnSpPr/>
            <p:nvPr/>
          </p:nvCxnSpPr>
          <p:spPr>
            <a:xfrm rot="5400000" flipH="1" flipV="1">
              <a:off x="4837026" y="2491331"/>
              <a:ext cx="497" cy="4114800"/>
            </a:xfrm>
            <a:prstGeom prst="curvedConnector3">
              <a:avLst>
                <a:gd name="adj1" fmla="val 4655533"/>
              </a:avLst>
            </a:prstGeom>
            <a:ln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urved Connector 114"/>
            <p:cNvCxnSpPr/>
            <p:nvPr/>
          </p:nvCxnSpPr>
          <p:spPr>
            <a:xfrm rot="5400000" flipH="1" flipV="1">
              <a:off x="5522826" y="3177131"/>
              <a:ext cx="497" cy="2743200"/>
            </a:xfrm>
            <a:prstGeom prst="curvedConnector3">
              <a:avLst>
                <a:gd name="adj1" fmla="val 2615865"/>
              </a:avLst>
            </a:prstGeom>
            <a:ln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urved Connector 115"/>
            <p:cNvCxnSpPr/>
            <p:nvPr/>
          </p:nvCxnSpPr>
          <p:spPr>
            <a:xfrm rot="5400000" flipH="1" flipV="1">
              <a:off x="6208626" y="3862931"/>
              <a:ext cx="497" cy="1371600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090830" y="1849769"/>
            <a:ext cx="5539679" cy="570762"/>
            <a:chOff x="2021818" y="1849769"/>
            <a:chExt cx="5539679" cy="570762"/>
          </a:xfrm>
        </p:grpSpPr>
        <p:cxnSp>
          <p:nvCxnSpPr>
            <p:cNvPr id="118" name="Straight Arrow Connector 117"/>
            <p:cNvCxnSpPr>
              <a:endCxn id="10" idx="0"/>
            </p:cNvCxnSpPr>
            <p:nvPr/>
          </p:nvCxnSpPr>
          <p:spPr>
            <a:xfrm>
              <a:off x="3789597" y="2131174"/>
              <a:ext cx="3771900" cy="289357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2021818" y="1849769"/>
              <a:ext cx="2057401" cy="558540"/>
              <a:chOff x="2096160" y="1861991"/>
              <a:chExt cx="2057401" cy="558540"/>
            </a:xfrm>
          </p:grpSpPr>
          <p:cxnSp>
            <p:nvCxnSpPr>
              <p:cNvPr id="27" name="Straight Arrow Connector 26"/>
              <p:cNvCxnSpPr>
                <a:endCxn id="11" idx="0"/>
              </p:cNvCxnSpPr>
              <p:nvPr/>
            </p:nvCxnSpPr>
            <p:spPr>
              <a:xfrm>
                <a:off x="3282663" y="2143396"/>
                <a:ext cx="164034" cy="27713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2096160" y="1861991"/>
                <a:ext cx="2057401" cy="558540"/>
                <a:chOff x="2096160" y="1813004"/>
                <a:chExt cx="2057401" cy="558540"/>
              </a:xfrm>
            </p:grpSpPr>
            <p:cxnSp>
              <p:nvCxnSpPr>
                <p:cNvPr id="21" name="Straight Arrow Connector 20"/>
                <p:cNvCxnSpPr>
                  <a:endCxn id="12" idx="0"/>
                </p:cNvCxnSpPr>
                <p:nvPr/>
              </p:nvCxnSpPr>
              <p:spPr>
                <a:xfrm flipH="1">
                  <a:off x="2760897" y="2053677"/>
                  <a:ext cx="181946" cy="3178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olid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endCxn id="8" idx="0"/>
                </p:cNvCxnSpPr>
                <p:nvPr/>
              </p:nvCxnSpPr>
              <p:spPr>
                <a:xfrm>
                  <a:off x="3446697" y="2053677"/>
                  <a:ext cx="685800" cy="31786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solid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/>
                <p:cNvSpPr/>
                <p:nvPr/>
              </p:nvSpPr>
              <p:spPr>
                <a:xfrm>
                  <a:off x="2096160" y="1813004"/>
                  <a:ext cx="2057401" cy="294549"/>
                </a:xfrm>
                <a:prstGeom prst="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Stale accesses</a:t>
                  </a:r>
                  <a:endParaRPr lang="en-US" sz="2000" dirty="0"/>
                </a:p>
              </p:txBody>
            </p:sp>
          </p:grpSp>
        </p:grpSp>
      </p:grpSp>
      <p:sp>
        <p:nvSpPr>
          <p:cNvPr id="25" name="Rectangle 24"/>
          <p:cNvSpPr/>
          <p:nvPr/>
        </p:nvSpPr>
        <p:spPr>
          <a:xfrm>
            <a:off x="6029569" y="1703820"/>
            <a:ext cx="2361809" cy="2842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Wasted </a:t>
            </a:r>
            <a:r>
              <a:rPr lang="en-US" sz="2000" dirty="0" err="1" smtClean="0"/>
              <a:t>prefetch</a:t>
            </a:r>
            <a:endParaRPr lang="en-US" sz="2000" dirty="0"/>
          </a:p>
        </p:txBody>
      </p:sp>
      <p:sp>
        <p:nvSpPr>
          <p:cNvPr id="112" name="Rectangle 111"/>
          <p:cNvSpPr/>
          <p:nvPr/>
        </p:nvSpPr>
        <p:spPr>
          <a:xfrm>
            <a:off x="6053914" y="3821893"/>
            <a:ext cx="2361809" cy="2842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Not </a:t>
            </a:r>
            <a:r>
              <a:rPr lang="en-US" sz="2000" dirty="0" err="1" smtClean="0"/>
              <a:t>prefetched</a:t>
            </a:r>
            <a:endParaRPr lang="en-US" sz="2000" dirty="0"/>
          </a:p>
        </p:txBody>
      </p:sp>
      <p:sp>
        <p:nvSpPr>
          <p:cNvPr id="117" name="Rectangle 116"/>
          <p:cNvSpPr/>
          <p:nvPr/>
        </p:nvSpPr>
        <p:spPr>
          <a:xfrm>
            <a:off x="213038" y="3662175"/>
            <a:ext cx="8768018" cy="1707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Explosion 1 118"/>
          <p:cNvSpPr/>
          <p:nvPr/>
        </p:nvSpPr>
        <p:spPr>
          <a:xfrm rot="20917970">
            <a:off x="146768" y="1286684"/>
            <a:ext cx="4054178" cy="834271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rgbClr val="FF0000"/>
                </a:solidFill>
              </a:rPr>
              <a:t>Bad </a:t>
            </a:r>
            <a:r>
              <a:rPr lang="en-US" sz="2300" dirty="0" err="1" smtClean="0">
                <a:solidFill>
                  <a:srgbClr val="FF0000"/>
                </a:solidFill>
              </a:rPr>
              <a:t>prefetch</a:t>
            </a:r>
            <a:r>
              <a:rPr lang="en-US" sz="2300" dirty="0" smtClean="0">
                <a:solidFill>
                  <a:srgbClr val="FF0000"/>
                </a:solidFill>
              </a:rPr>
              <a:t> sent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20" name="Explosion 1 119"/>
          <p:cNvSpPr/>
          <p:nvPr/>
        </p:nvSpPr>
        <p:spPr>
          <a:xfrm rot="20917970">
            <a:off x="359008" y="3510896"/>
            <a:ext cx="4054178" cy="834271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rgbClr val="FF0000"/>
                </a:solidFill>
              </a:rPr>
              <a:t>Good </a:t>
            </a:r>
            <a:r>
              <a:rPr lang="en-US" sz="2300" dirty="0" err="1" smtClean="0">
                <a:solidFill>
                  <a:srgbClr val="FF0000"/>
                </a:solidFill>
              </a:rPr>
              <a:t>prefetch</a:t>
            </a:r>
            <a:r>
              <a:rPr lang="en-US" sz="2300" dirty="0" smtClean="0">
                <a:solidFill>
                  <a:srgbClr val="FF0000"/>
                </a:solidFill>
              </a:rPr>
              <a:t> not sent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68182" y="5575251"/>
            <a:ext cx="342900" cy="3187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2" name="Rectangle 121"/>
          <p:cNvSpPr/>
          <p:nvPr/>
        </p:nvSpPr>
        <p:spPr>
          <a:xfrm>
            <a:off x="6282761" y="5572739"/>
            <a:ext cx="2606162" cy="3039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No longer in cache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1721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24" grpId="0" animBg="1"/>
      <p:bldP spid="24" grpId="1" animBg="1"/>
      <p:bldP spid="109" grpId="0" animBg="1"/>
      <p:bldP spid="111" grpId="0" animBg="1"/>
      <p:bldP spid="111" grpId="1" animBg="1"/>
      <p:bldP spid="25" grpId="0" animBg="1"/>
      <p:bldP spid="112" grpId="0" animBg="1"/>
      <p:bldP spid="117" grpId="0" animBg="1"/>
      <p:bldP spid="119" grpId="0" animBg="1"/>
      <p:bldP spid="1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9672727" cy="487362"/>
          </a:xfrm>
        </p:spPr>
        <p:txBody>
          <a:bodyPr/>
          <a:lstStyle/>
          <a:p>
            <a:r>
              <a:rPr lang="en-US" dirty="0" smtClean="0"/>
              <a:t>Stale maps reduce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901112" cy="4830762"/>
          </a:xfrm>
        </p:spPr>
        <p:txBody>
          <a:bodyPr/>
          <a:lstStyle/>
          <a:p>
            <a:r>
              <a:rPr lang="en-US" dirty="0"/>
              <a:t>More access maps don’t always improve prefetching</a:t>
            </a:r>
          </a:p>
          <a:p>
            <a:r>
              <a:rPr lang="en-US" dirty="0" smtClean="0"/>
              <a:t>Tracking </a:t>
            </a:r>
            <a:r>
              <a:rPr lang="en-US" dirty="0" smtClean="0"/>
              <a:t>too many pages can cause map to go stale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AMPM “access maps” </a:t>
            </a:r>
            <a:r>
              <a:rPr lang="en-US" sz="2800" kern="0" dirty="0" smtClean="0"/>
              <a:t>should be adjusted</a:t>
            </a:r>
            <a:endParaRPr lang="en-US" sz="2800" kern="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220477"/>
              </p:ext>
            </p:extLst>
          </p:nvPr>
        </p:nvGraphicFramePr>
        <p:xfrm>
          <a:off x="680720" y="2341880"/>
          <a:ext cx="7528560" cy="346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 7"/>
          <p:cNvSpPr/>
          <p:nvPr/>
        </p:nvSpPr>
        <p:spPr>
          <a:xfrm>
            <a:off x="6490462" y="2935224"/>
            <a:ext cx="1659636" cy="2034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7" grpId="0">
        <p:bldAsOne/>
      </p:bldGraphic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“Access maps” </a:t>
            </a:r>
            <a:r>
              <a:rPr lang="en-US" dirty="0" smtClean="0">
                <a:sym typeface="Wingdings" pitchFamily="2" charset="2"/>
              </a:rPr>
              <a:t> lower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192213"/>
            <a:ext cx="8901113" cy="4830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Idea: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Refresh access maps periodically and dynamically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Benefits:</a:t>
            </a:r>
          </a:p>
          <a:p>
            <a:pPr lvl="1"/>
            <a:r>
              <a:rPr lang="en-US" sz="2800" dirty="0" smtClean="0"/>
              <a:t>“Access Map” up-to-date for informed </a:t>
            </a:r>
            <a:r>
              <a:rPr lang="en-US" sz="2800" dirty="0" err="1" smtClean="0"/>
              <a:t>prefetches</a:t>
            </a:r>
            <a:endParaRPr lang="en-US" sz="2800" dirty="0" smtClean="0"/>
          </a:p>
          <a:p>
            <a:pPr lvl="1"/>
            <a:r>
              <a:rPr lang="en-US" sz="2800" dirty="0" smtClean="0"/>
              <a:t>“Access Map” refresh dynamically to fit workloads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Dynamically refresh to reduce stale “access maps”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6624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192213"/>
            <a:ext cx="8901113" cy="4830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AMPM:</a:t>
            </a:r>
          </a:p>
          <a:p>
            <a:pPr lvl="1"/>
            <a:r>
              <a:rPr lang="en-US" sz="2800" dirty="0" smtClean="0"/>
              <a:t>“</a:t>
            </a:r>
            <a:r>
              <a:rPr lang="en-US" sz="2800" dirty="0" smtClean="0"/>
              <a:t>Access map” use </a:t>
            </a:r>
            <a:r>
              <a:rPr lang="en-US" sz="2800" dirty="0" smtClean="0"/>
              <a:t>random </a:t>
            </a:r>
            <a:r>
              <a:rPr lang="en-US" sz="2800" dirty="0" smtClean="0"/>
              <a:t>eviction 1% of time</a:t>
            </a:r>
            <a:endParaRPr lang="en-US" sz="2800" dirty="0"/>
          </a:p>
          <a:p>
            <a:pPr lvl="1"/>
            <a:r>
              <a:rPr lang="en-US" sz="2800" dirty="0" smtClean="0"/>
              <a:t>Dynamically reduce number of “access maps” for workloads that miss “access maps” often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Benefits</a:t>
            </a:r>
            <a:endParaRPr lang="en-US" dirty="0"/>
          </a:p>
          <a:p>
            <a:pPr lvl="1"/>
            <a:r>
              <a:rPr lang="en-US" sz="2800" dirty="0" smtClean="0"/>
              <a:t>Periodic refresh</a:t>
            </a:r>
          </a:p>
          <a:p>
            <a:pPr lvl="1"/>
            <a:r>
              <a:rPr lang="en-US" sz="2800" dirty="0" smtClean="0"/>
              <a:t>Fewer “access maps”</a:t>
            </a:r>
            <a:r>
              <a:rPr lang="en-US" sz="2800" dirty="0" smtClean="0">
                <a:sym typeface="Wingdings" pitchFamily="2" charset="2"/>
              </a:rPr>
              <a:t> quickly adapt </a:t>
            </a:r>
            <a:r>
              <a:rPr lang="en-US" sz="2800" dirty="0" smtClean="0"/>
              <a:t>to workload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Dynamically refresh “access maps”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7870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98438"/>
            <a:ext cx="8782050" cy="487362"/>
          </a:xfrm>
        </p:spPr>
        <p:txBody>
          <a:bodyPr/>
          <a:lstStyle/>
          <a:p>
            <a:r>
              <a:rPr lang="en-US" dirty="0" smtClean="0"/>
              <a:t>“Access map” refresh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“Access map” refresh improves </a:t>
            </a:r>
            <a:r>
              <a:rPr lang="en-US" sz="2800" kern="0" dirty="0"/>
              <a:t>performance by </a:t>
            </a:r>
            <a:r>
              <a:rPr lang="en-US" sz="2800" kern="0" dirty="0" smtClean="0"/>
              <a:t>.9%</a:t>
            </a:r>
            <a:endParaRPr lang="en-US" sz="2800" kern="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13789"/>
              </p:ext>
            </p:extLst>
          </p:nvPr>
        </p:nvGraphicFramePr>
        <p:xfrm>
          <a:off x="329184" y="1226391"/>
          <a:ext cx="8164576" cy="46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29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Introduction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to bandwidth and cache pollution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3 Bandwidth Optimizations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1 Cache Pollution Optimization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cs typeface="Arial"/>
              </a:rPr>
              <a:t>Slim AMPM</a:t>
            </a:r>
            <a:endParaRPr lang="en-US" dirty="0">
              <a:cs typeface="Arial"/>
            </a:endParaRPr>
          </a:p>
          <a:p>
            <a:pPr>
              <a:lnSpc>
                <a:spcPct val="180000"/>
              </a:lnSpc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Results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Summary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 rot="16200000">
            <a:off x="2659172" y="4069224"/>
            <a:ext cx="381000" cy="304800"/>
          </a:xfrm>
          <a:prstGeom prst="upArrow">
            <a:avLst/>
          </a:prstGeom>
          <a:solidFill>
            <a:srgbClr val="008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Slim AMPM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BW-efficient Slim AMPM for improved performance</a:t>
            </a:r>
            <a:endParaRPr lang="en-US" sz="2800" kern="0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1144718"/>
            <a:ext cx="8409214" cy="21268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>
                <a:solidFill>
                  <a:prstClr val="black"/>
                </a:solidFill>
              </a:rPr>
              <a:t>Bandwidth Optimizations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Hybrid AMPM+DCPT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Bandwidth throttle / smoothing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Dynamic L2 or L3 </a:t>
            </a:r>
            <a:r>
              <a:rPr lang="en-US" sz="2800" dirty="0" err="1">
                <a:solidFill>
                  <a:prstClr val="black"/>
                </a:solidFill>
              </a:rPr>
              <a:t>prefetch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3694878"/>
            <a:ext cx="8409214" cy="13648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>
                <a:solidFill>
                  <a:prstClr val="black"/>
                </a:solidFill>
              </a:rPr>
              <a:t>Cache pollution Optimizations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“Access Map” refresh</a:t>
            </a:r>
          </a:p>
        </p:txBody>
      </p:sp>
    </p:spTree>
    <p:extLst>
      <p:ext uri="{BB962C8B-B14F-4D97-AF65-F5344CB8AC3E}">
        <p14:creationId xmlns:p14="http://schemas.microsoft.com/office/powerpoint/2010/main" val="321335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192213"/>
            <a:ext cx="8583865" cy="483076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Slim AMPM parameters tuned for BW</a:t>
            </a:r>
            <a:endParaRPr lang="en-US" sz="2800" kern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437419"/>
              </p:ext>
            </p:extLst>
          </p:nvPr>
        </p:nvGraphicFramePr>
        <p:xfrm>
          <a:off x="312928" y="1290320"/>
          <a:ext cx="8456929" cy="426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4736"/>
                <a:gridCol w="2804160"/>
                <a:gridCol w="3828033"/>
              </a:tblGrid>
              <a:tr h="37361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Slim AMPM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Parameter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Configuration</a:t>
                      </a:r>
                      <a:endParaRPr lang="en-US" sz="2200" dirty="0"/>
                    </a:p>
                  </a:txBody>
                  <a:tcPr/>
                </a:tc>
              </a:tr>
              <a:tr h="37361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AMPM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# pages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512, dynamically decrease</a:t>
                      </a:r>
                      <a:endParaRPr lang="en-US" sz="2200" dirty="0"/>
                    </a:p>
                  </a:txBody>
                  <a:tcPr/>
                </a:tc>
              </a:tr>
              <a:tr h="37361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Replacement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LRU</a:t>
                      </a:r>
                      <a:r>
                        <a:rPr lang="en-US" sz="2200" baseline="0" dirty="0" smtClean="0"/>
                        <a:t> 99%, Random 1%</a:t>
                      </a:r>
                      <a:endParaRPr lang="en-US" sz="2200" dirty="0"/>
                    </a:p>
                  </a:txBody>
                  <a:tcPr/>
                </a:tc>
              </a:tr>
              <a:tr h="37361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Candidate </a:t>
                      </a:r>
                      <a:r>
                        <a:rPr lang="en-US" sz="2200" dirty="0" err="1" smtClean="0"/>
                        <a:t>Prefetch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-4 to 4</a:t>
                      </a:r>
                      <a:endParaRPr lang="en-US" sz="2200" dirty="0"/>
                    </a:p>
                  </a:txBody>
                  <a:tcPr/>
                </a:tc>
              </a:tr>
              <a:tr h="37361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Max </a:t>
                      </a:r>
                      <a:r>
                        <a:rPr lang="en-US" sz="2200" dirty="0" err="1" smtClean="0"/>
                        <a:t>prefetches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2, or 1 for low </a:t>
                      </a:r>
                      <a:r>
                        <a:rPr lang="en-US" sz="2200" dirty="0" err="1" smtClean="0"/>
                        <a:t>bw</a:t>
                      </a:r>
                      <a:endParaRPr lang="en-US" sz="2200" dirty="0"/>
                    </a:p>
                  </a:txBody>
                  <a:tcPr/>
                </a:tc>
              </a:tr>
              <a:tr h="37361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Prefetch</a:t>
                      </a:r>
                      <a:r>
                        <a:rPr lang="en-US" sz="2200" dirty="0" smtClean="0"/>
                        <a:t> to L2/LLC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Dynamic, based on L2 hit %</a:t>
                      </a:r>
                      <a:endParaRPr lang="en-US" sz="2200" dirty="0"/>
                    </a:p>
                  </a:txBody>
                  <a:tcPr/>
                </a:tc>
              </a:tr>
              <a:tr h="373611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DCPT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DCPT Entries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200</a:t>
                      </a:r>
                      <a:endParaRPr lang="en-US" sz="2200" dirty="0"/>
                    </a:p>
                  </a:txBody>
                  <a:tcPr/>
                </a:tc>
              </a:tr>
              <a:tr h="37361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Number deltas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</a:t>
                      </a:r>
                      <a:endParaRPr lang="en-US" sz="2200" dirty="0"/>
                    </a:p>
                  </a:txBody>
                  <a:tcPr/>
                </a:tc>
              </a:tr>
              <a:tr h="373611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Prefetch</a:t>
                      </a:r>
                      <a:r>
                        <a:rPr lang="en-US" sz="2200" dirty="0" smtClean="0"/>
                        <a:t> to L2/LLC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Dynamic, based on L2</a:t>
                      </a:r>
                      <a:endParaRPr lang="en-US" sz="2200" dirty="0"/>
                    </a:p>
                  </a:txBody>
                  <a:tcPr/>
                </a:tc>
              </a:tr>
              <a:tr h="373611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Max </a:t>
                      </a:r>
                      <a:r>
                        <a:rPr lang="en-US" sz="2200" dirty="0" err="1" smtClean="0"/>
                        <a:t>Prefetches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4, or 3 for low </a:t>
                      </a:r>
                      <a:r>
                        <a:rPr lang="en-US" sz="2200" dirty="0" err="1" smtClean="0"/>
                        <a:t>bw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xplosion 1 6"/>
          <p:cNvSpPr/>
          <p:nvPr/>
        </p:nvSpPr>
        <p:spPr>
          <a:xfrm rot="1303043">
            <a:off x="5031187" y="1224235"/>
            <a:ext cx="4462725" cy="1179355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rgbClr val="00B050"/>
                </a:solidFill>
              </a:rPr>
              <a:t>Read the paper!</a:t>
            </a:r>
            <a:endParaRPr lang="en-US" sz="2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Introduction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to bandwidth and cache pollution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cs typeface="Arial"/>
              </a:rPr>
              <a:t>3 Bandwidth Optimizations</a:t>
            </a:r>
            <a:endParaRPr lang="en-US" dirty="0">
              <a:cs typeface="Arial"/>
            </a:endParaRP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1 Cache Pollution Optimization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Slim AMPM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Results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Summary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 rot="16200000">
            <a:off x="4952896" y="2402984"/>
            <a:ext cx="381000" cy="304800"/>
          </a:xfrm>
          <a:prstGeom prst="upArrow">
            <a:avLst/>
          </a:prstGeom>
          <a:solidFill>
            <a:srgbClr val="008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Introduction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to bandwidth and cache pollution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3 Bandwidth Optimizations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1 Cache Pollution Optimization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Slim AMPM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r>
              <a:rPr lang="en-US" dirty="0">
                <a:cs typeface="Arial"/>
              </a:rPr>
              <a:t>Results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Summary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 rot="16200000">
            <a:off x="2084924" y="4938048"/>
            <a:ext cx="381000" cy="304800"/>
          </a:xfrm>
          <a:prstGeom prst="upArrow">
            <a:avLst/>
          </a:prstGeom>
          <a:solidFill>
            <a:srgbClr val="008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901112" cy="4830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DPC-2 setup:</a:t>
            </a:r>
          </a:p>
          <a:p>
            <a:pPr marL="0" indent="0">
              <a:buNone/>
            </a:pPr>
            <a:r>
              <a:rPr lang="en-US" dirty="0" smtClean="0"/>
              <a:t>	L1(16KB) / L2(128KB) / L3(1MB) / Main </a:t>
            </a:r>
            <a:r>
              <a:rPr lang="en-US" dirty="0" err="1" smtClean="0"/>
              <a:t>mem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Benchmarks: 8 </a:t>
            </a:r>
            <a:r>
              <a:rPr lang="en-US" dirty="0"/>
              <a:t>High MPKI </a:t>
            </a:r>
            <a:r>
              <a:rPr lang="en-US" dirty="0" smtClean="0"/>
              <a:t>workloads </a:t>
            </a:r>
            <a:r>
              <a:rPr lang="en-US" dirty="0"/>
              <a:t>from SPEC2006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Verified on multiple configurations and benchmarks</a:t>
            </a:r>
            <a:endParaRPr lang="en-US" sz="2800" kern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69146"/>
              </p:ext>
            </p:extLst>
          </p:nvPr>
        </p:nvGraphicFramePr>
        <p:xfrm>
          <a:off x="1184528" y="2479020"/>
          <a:ext cx="6780912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0304"/>
                <a:gridCol w="2260304"/>
                <a:gridCol w="22603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Configuration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L3 size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Memory</a:t>
                      </a:r>
                      <a:r>
                        <a:rPr lang="en-US" sz="2400" baseline="0" dirty="0" smtClean="0"/>
                        <a:t> BW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12.8 GB/s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 LLC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256KB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12.8 GB/s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r>
                        <a:rPr lang="en-US" sz="2400" baseline="0" dirty="0" smtClean="0"/>
                        <a:t> BW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3.2</a:t>
                      </a:r>
                      <a:r>
                        <a:rPr lang="en-US" sz="2400" baseline="0" dirty="0" smtClean="0"/>
                        <a:t>  GB/s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Random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12.8 GB/s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2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SPEEDUP over </a:t>
            </a:r>
            <a:r>
              <a:rPr lang="en-US" dirty="0" err="1" smtClean="0"/>
              <a:t>ampm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Slim AMPM has speedup of 3.3% over AMPM</a:t>
            </a:r>
            <a:endParaRPr lang="en-US" sz="28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346437" y="1340051"/>
            <a:ext cx="8188398" cy="4565343"/>
            <a:chOff x="329184" y="1253786"/>
            <a:chExt cx="8188398" cy="4565343"/>
          </a:xfrm>
          <a:effectLst/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84" y="1253786"/>
              <a:ext cx="8188398" cy="4565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121435" y="1271039"/>
              <a:ext cx="7159923" cy="37150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198438"/>
            <a:ext cx="8896351" cy="492442"/>
          </a:xfrm>
        </p:spPr>
        <p:txBody>
          <a:bodyPr/>
          <a:lstStyle/>
          <a:p>
            <a:r>
              <a:rPr lang="en-US" dirty="0" smtClean="0"/>
              <a:t>% SPEEDUP over no </a:t>
            </a:r>
            <a:r>
              <a:rPr lang="en-US" dirty="0" err="1" smtClean="0"/>
              <a:t>prefetch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Slim AMPM has speedup of 19.3% over no </a:t>
            </a:r>
            <a:r>
              <a:rPr lang="en-US" sz="2800" kern="0" dirty="0" err="1" smtClean="0"/>
              <a:t>prefetch</a:t>
            </a:r>
            <a:endParaRPr lang="en-US" sz="2800" kern="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082827"/>
              </p:ext>
            </p:extLst>
          </p:nvPr>
        </p:nvGraphicFramePr>
        <p:xfrm>
          <a:off x="285223" y="1413211"/>
          <a:ext cx="8541530" cy="447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777947" y="1141571"/>
            <a:ext cx="4370013" cy="333236"/>
            <a:chOff x="3795874" y="1055306"/>
            <a:chExt cx="4370013" cy="333236"/>
          </a:xfrm>
        </p:grpSpPr>
        <p:sp>
          <p:nvSpPr>
            <p:cNvPr id="8" name="Rectangle 7"/>
            <p:cNvSpPr/>
            <p:nvPr/>
          </p:nvSpPr>
          <p:spPr>
            <a:xfrm>
              <a:off x="6905138" y="1069749"/>
              <a:ext cx="1260749" cy="3039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AMPM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53419" y="1055306"/>
              <a:ext cx="320040" cy="31834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99352" y="1084642"/>
              <a:ext cx="1866611" cy="28900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Slim AMPM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95874" y="1070199"/>
              <a:ext cx="320040" cy="31834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94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Introduction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to bandwidth and cache pollution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3 Bandwidth Optimizations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1 Cache Pollution Optimization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Slim AMPM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  <a:cs typeface="Arial"/>
            </a:endParaRPr>
          </a:p>
          <a:p>
            <a:pPr>
              <a:lnSpc>
                <a:spcPct val="180000"/>
              </a:lnSpc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cs typeface="Arial"/>
              </a:rPr>
              <a:t>Results</a:t>
            </a:r>
          </a:p>
          <a:p>
            <a:pPr>
              <a:lnSpc>
                <a:spcPct val="180000"/>
              </a:lnSpc>
            </a:pPr>
            <a:r>
              <a:rPr lang="en-US" dirty="0" smtClean="0">
                <a:cs typeface="Arial"/>
              </a:rPr>
              <a:t>Summary</a:t>
            </a:r>
            <a:endParaRPr lang="en-US" dirty="0">
              <a:cs typeface="Arial"/>
            </a:endParaRPr>
          </a:p>
          <a:p>
            <a:pPr>
              <a:lnSpc>
                <a:spcPct val="180000"/>
              </a:lnSpc>
            </a:pP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Up Arrow 4"/>
          <p:cNvSpPr/>
          <p:nvPr/>
        </p:nvSpPr>
        <p:spPr>
          <a:xfrm rot="16200000">
            <a:off x="2334052" y="5837064"/>
            <a:ext cx="381000" cy="304800"/>
          </a:xfrm>
          <a:prstGeom prst="upArrow">
            <a:avLst/>
          </a:prstGeom>
          <a:solidFill>
            <a:srgbClr val="008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6576" y="4876800"/>
            <a:ext cx="9070848" cy="1556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Method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Co-design best </a:t>
            </a:r>
            <a:r>
              <a:rPr lang="en-US" sz="2800" dirty="0" err="1" smtClean="0">
                <a:solidFill>
                  <a:schemeClr val="tx1"/>
                </a:solidFill>
              </a:rPr>
              <a:t>prefetchers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with </a:t>
            </a:r>
            <a:r>
              <a:rPr lang="en-US" sz="2800" dirty="0" smtClean="0">
                <a:solidFill>
                  <a:schemeClr val="tx1"/>
                </a:solidFill>
              </a:rPr>
              <a:t>BW in mind</a:t>
            </a:r>
          </a:p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Result: Slim AMPM nearly 4% speedup over AMPM, 	for multiple configurations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74" y="2966719"/>
            <a:ext cx="9070848" cy="17784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Slim AMPM: case study in reducing BW and pollution</a:t>
            </a:r>
          </a:p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3 Techniques for efficient bandwidth consumption</a:t>
            </a:r>
          </a:p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1 Technique for reducing cache pollution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576" y="1169632"/>
            <a:ext cx="9070848" cy="16751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Prefetching less can be beneficial</a:t>
            </a:r>
            <a:endParaRPr lang="en-US" sz="2800" dirty="0">
              <a:solidFill>
                <a:schemeClr val="tx1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Prefetching consumes additional </a:t>
            </a:r>
            <a:r>
              <a:rPr lang="en-US" sz="2800" dirty="0" smtClean="0">
                <a:solidFill>
                  <a:srgbClr val="FF0000"/>
                </a:solidFill>
              </a:rPr>
              <a:t>bandwidth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Prefetching c</a:t>
            </a:r>
            <a:r>
              <a:rPr lang="en-US" sz="2800" dirty="0" smtClean="0">
                <a:solidFill>
                  <a:prstClr val="black"/>
                </a:solidFill>
              </a:rPr>
              <a:t>auses </a:t>
            </a:r>
            <a:r>
              <a:rPr lang="en-US" sz="2800" dirty="0" smtClean="0">
                <a:solidFill>
                  <a:srgbClr val="FF0000"/>
                </a:solidFill>
              </a:rPr>
              <a:t>cache pollution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743074"/>
            <a:ext cx="6210300" cy="1114425"/>
          </a:xfrm>
        </p:spPr>
        <p:txBody>
          <a:bodyPr/>
          <a:lstStyle/>
          <a:p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Prefetch</a:t>
            </a:r>
            <a:r>
              <a:rPr lang="en-US" dirty="0" smtClean="0"/>
              <a:t> uses on-chip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382000" cy="15183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Prefetching causes MSHR contention with reads</a:t>
            </a:r>
          </a:p>
          <a:p>
            <a:pPr marL="457200" lvl="1" indent="0">
              <a:buNone/>
            </a:pPr>
            <a:r>
              <a:rPr lang="en-US" dirty="0" err="1" smtClean="0"/>
              <a:t>Prefetches</a:t>
            </a:r>
            <a:r>
              <a:rPr lang="en-US" dirty="0" smtClean="0"/>
              <a:t> can fill MSHR, stalling pipeline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Prefetching should take bandwidth into account</a:t>
            </a:r>
            <a:endParaRPr lang="en-US" sz="2800" kern="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82881" y="2695866"/>
            <a:ext cx="7260632" cy="2235359"/>
            <a:chOff x="182881" y="2695866"/>
            <a:chExt cx="7260632" cy="2235359"/>
          </a:xfrm>
        </p:grpSpPr>
        <p:grpSp>
          <p:nvGrpSpPr>
            <p:cNvPr id="6" name="Group 5"/>
            <p:cNvGrpSpPr/>
            <p:nvPr/>
          </p:nvGrpSpPr>
          <p:grpSpPr>
            <a:xfrm>
              <a:off x="1957113" y="3886205"/>
              <a:ext cx="5486400" cy="548640"/>
              <a:chOff x="2365311" y="1097280"/>
              <a:chExt cx="5486400" cy="5486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422711" y="1097280"/>
                <a:ext cx="685800" cy="5486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36911" y="1097280"/>
                <a:ext cx="685800" cy="5486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80111" y="1097280"/>
                <a:ext cx="685800" cy="5486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165911" y="1097280"/>
                <a:ext cx="685800" cy="5486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51111" y="1097280"/>
                <a:ext cx="685800" cy="5486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65311" y="1097280"/>
                <a:ext cx="685800" cy="5486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108511" y="1097280"/>
                <a:ext cx="685800" cy="5486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794311" y="1097280"/>
                <a:ext cx="685800" cy="54864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57113" y="2828125"/>
              <a:ext cx="1371600" cy="548640"/>
              <a:chOff x="2365311" y="1097280"/>
              <a:chExt cx="1371600" cy="54864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051111" y="1097280"/>
                <a:ext cx="685800" cy="5486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365311" y="1097280"/>
                <a:ext cx="685800" cy="54864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D</a:t>
                </a:r>
                <a:endParaRPr lang="en-US" sz="2400" dirty="0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>
              <a:off x="2985813" y="3631482"/>
              <a:ext cx="2057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985813" y="3523713"/>
              <a:ext cx="0" cy="18288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82881" y="3886205"/>
              <a:ext cx="1514228" cy="54864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L2 MSHR</a:t>
              </a:r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9184" y="2695866"/>
              <a:ext cx="1367925" cy="8131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</a:rPr>
                <a:t>Demand</a:t>
              </a:r>
              <a:endParaRPr lang="en-US" sz="24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7443513" y="3468192"/>
              <a:ext cx="0" cy="146303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3328713" y="2828125"/>
            <a:ext cx="685800" cy="54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40" name="Explosion 1 39"/>
          <p:cNvSpPr/>
          <p:nvPr/>
        </p:nvSpPr>
        <p:spPr>
          <a:xfrm rot="337472">
            <a:off x="4745949" y="2436343"/>
            <a:ext cx="4218433" cy="1179355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rgbClr val="FF0000"/>
                </a:solidFill>
              </a:rPr>
              <a:t>Cannot continue if MSHR full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2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289E-6 L 0.18611 2.5289E-6 C 0.26945 2.5289E-6 0.37222 0.01988 0.37222 0.03629 L 0.37222 0.07258 " pathEditMode="relative" rAng="0" ptsTypes="FfFF">
                                      <p:cBhvr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1" y="3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6" grpId="1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82109"/>
            <a:ext cx="8382000" cy="487362"/>
          </a:xfrm>
        </p:spPr>
        <p:txBody>
          <a:bodyPr/>
          <a:lstStyle/>
          <a:p>
            <a:r>
              <a:rPr lang="en-US" dirty="0" smtClean="0"/>
              <a:t>Optimize for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Frugal prefetching reduces bandwidth overhead</a:t>
            </a:r>
            <a:endParaRPr lang="en-US" sz="2800" kern="0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1144718"/>
            <a:ext cx="8409214" cy="1041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 smtClean="0">
                <a:solidFill>
                  <a:prstClr val="black"/>
                </a:solidFill>
              </a:rPr>
              <a:t>1. Co-design </a:t>
            </a:r>
            <a:r>
              <a:rPr lang="en-US" sz="2800" dirty="0">
                <a:solidFill>
                  <a:prstClr val="black"/>
                </a:solidFill>
              </a:rPr>
              <a:t>of regular and irregular prefetching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prstClr val="black"/>
                </a:solidFill>
              </a:rPr>
              <a:t>Optimize AMPM + DCPT, for bandwidth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599" y="2874877"/>
            <a:ext cx="8409214" cy="1041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 smtClean="0">
                <a:solidFill>
                  <a:prstClr val="black"/>
                </a:solidFill>
              </a:rPr>
              <a:t>2. Bandwidth throttling / smoothing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Optimize number of </a:t>
            </a:r>
            <a:r>
              <a:rPr lang="en-US" sz="2400" dirty="0" err="1" smtClean="0">
                <a:solidFill>
                  <a:prstClr val="black"/>
                </a:solidFill>
              </a:rPr>
              <a:t>prefetches</a:t>
            </a:r>
            <a:r>
              <a:rPr lang="en-US" sz="2400" dirty="0" smtClean="0">
                <a:solidFill>
                  <a:prstClr val="black"/>
                </a:solidFill>
              </a:rPr>
              <a:t> sent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4638744"/>
            <a:ext cx="8409214" cy="1041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r>
              <a:rPr lang="en-US" sz="2800" dirty="0" smtClean="0">
                <a:solidFill>
                  <a:prstClr val="black"/>
                </a:solidFill>
              </a:rPr>
              <a:t>3. Dynamic L2 or L3 </a:t>
            </a:r>
            <a:r>
              <a:rPr lang="en-US" sz="2800" dirty="0" err="1" smtClean="0">
                <a:solidFill>
                  <a:prstClr val="black"/>
                </a:solidFill>
              </a:rPr>
              <a:t>prefetch</a:t>
            </a:r>
            <a:endParaRPr lang="en-US" sz="2800" dirty="0">
              <a:solidFill>
                <a:prstClr val="black"/>
              </a:solidFill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solidFill>
                  <a:prstClr val="black"/>
                </a:solidFill>
              </a:rPr>
              <a:t>Optimize </a:t>
            </a:r>
            <a:r>
              <a:rPr lang="en-US" sz="2400" dirty="0" err="1" smtClean="0">
                <a:solidFill>
                  <a:prstClr val="black"/>
                </a:solidFill>
              </a:rPr>
              <a:t>prefetch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into </a:t>
            </a:r>
            <a:r>
              <a:rPr lang="en-US" sz="2400" dirty="0" smtClean="0">
                <a:solidFill>
                  <a:prstClr val="black"/>
                </a:solidFill>
              </a:rPr>
              <a:t>L2 or L3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599" y="1147009"/>
            <a:ext cx="8409214" cy="1041973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SzPct val="120000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</a:t>
            </a:r>
            <a:r>
              <a:rPr lang="en-US" dirty="0" err="1" smtClean="0"/>
              <a:t>prefetcher</a:t>
            </a:r>
            <a:r>
              <a:rPr lang="en-US" dirty="0" smtClean="0"/>
              <a:t> for coverage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</a:t>
            </a:r>
          </a:p>
          <a:p>
            <a:pPr lvl="1"/>
            <a:r>
              <a:rPr lang="en-US" dirty="0" smtClean="0"/>
              <a:t>Query more </a:t>
            </a:r>
            <a:r>
              <a:rPr lang="en-US" dirty="0" err="1" smtClean="0"/>
              <a:t>prefetchers</a:t>
            </a:r>
            <a:r>
              <a:rPr lang="en-US" dirty="0" smtClean="0"/>
              <a:t> for higher coverage</a:t>
            </a:r>
          </a:p>
          <a:p>
            <a:endParaRPr lang="en-US" dirty="0" smtClean="0"/>
          </a:p>
          <a:p>
            <a:r>
              <a:rPr lang="en-US" dirty="0" smtClean="0"/>
              <a:t>Method: Combine regular + irregular </a:t>
            </a:r>
            <a:r>
              <a:rPr lang="en-US" dirty="0" err="1" smtClean="0"/>
              <a:t>prefetcher</a:t>
            </a:r>
            <a:endParaRPr lang="en-US" dirty="0" smtClean="0"/>
          </a:p>
          <a:p>
            <a:pPr lvl="1"/>
            <a:r>
              <a:rPr lang="en-US" dirty="0" smtClean="0"/>
              <a:t>Regular pattern </a:t>
            </a:r>
            <a:r>
              <a:rPr lang="en-US" dirty="0" err="1" smtClean="0"/>
              <a:t>prefetcher</a:t>
            </a:r>
            <a:r>
              <a:rPr lang="en-US" dirty="0" smtClean="0"/>
              <a:t> (AMPM)</a:t>
            </a:r>
          </a:p>
          <a:p>
            <a:pPr lvl="1"/>
            <a:r>
              <a:rPr lang="en-US" dirty="0" smtClean="0"/>
              <a:t>Irregular pattern </a:t>
            </a:r>
            <a:r>
              <a:rPr lang="en-US" dirty="0" err="1" smtClean="0"/>
              <a:t>prefetcher</a:t>
            </a:r>
            <a:r>
              <a:rPr lang="en-US" dirty="0" smtClean="0"/>
              <a:t> (DCPT)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Benefit:</a:t>
            </a:r>
          </a:p>
          <a:p>
            <a:pPr lvl="1"/>
            <a:r>
              <a:rPr lang="en-US" dirty="0" smtClean="0"/>
              <a:t>High coverage across wide set of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Hybrid </a:t>
            </a:r>
            <a:r>
              <a:rPr lang="en-US" sz="2800" kern="0" dirty="0" err="1" smtClean="0"/>
              <a:t>prefetcher</a:t>
            </a:r>
            <a:r>
              <a:rPr lang="en-US" sz="2800" kern="0" dirty="0" smtClean="0"/>
              <a:t> for coverage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355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Prefetching Regular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737826" cy="4830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Regular access patterns</a:t>
            </a:r>
          </a:p>
          <a:p>
            <a:pPr lvl="1"/>
            <a:r>
              <a:rPr lang="en-US" dirty="0" smtClean="0"/>
              <a:t>Stream, Stride, Address Map Pattern Matching</a:t>
            </a:r>
          </a:p>
          <a:p>
            <a:pPr marL="0" indent="0">
              <a:buNone/>
            </a:pPr>
            <a:r>
              <a:rPr lang="en-US" dirty="0" smtClean="0"/>
              <a:t>Address Map Pattern Matching (AMPM)</a:t>
            </a:r>
          </a:p>
          <a:p>
            <a:pPr lvl="1"/>
            <a:r>
              <a:rPr lang="en-US" dirty="0" smtClean="0"/>
              <a:t>Per-page “Access map”</a:t>
            </a:r>
          </a:p>
          <a:p>
            <a:pPr lvl="1"/>
            <a:r>
              <a:rPr lang="en-US" dirty="0" smtClean="0"/>
              <a:t>Finds streams based previously accessed lines</a:t>
            </a:r>
          </a:p>
          <a:p>
            <a:pPr lvl="1"/>
            <a:r>
              <a:rPr lang="en-US" dirty="0" smtClean="0"/>
              <a:t>Tracks 32-512 hot pages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Use AMPM to </a:t>
            </a:r>
            <a:r>
              <a:rPr lang="en-US" sz="2800" kern="0" dirty="0" err="1" smtClean="0"/>
              <a:t>prefetch</a:t>
            </a:r>
            <a:r>
              <a:rPr lang="en-US" sz="2800" kern="0" dirty="0" smtClean="0"/>
              <a:t> regular accesses</a:t>
            </a:r>
            <a:endParaRPr lang="en-US" sz="2800" kern="0" dirty="0"/>
          </a:p>
        </p:txBody>
      </p:sp>
      <p:grpSp>
        <p:nvGrpSpPr>
          <p:cNvPr id="6" name="Group 5"/>
          <p:cNvGrpSpPr/>
          <p:nvPr/>
        </p:nvGrpSpPr>
        <p:grpSpPr>
          <a:xfrm>
            <a:off x="2430625" y="4542630"/>
            <a:ext cx="5486400" cy="548640"/>
            <a:chOff x="2365311" y="3657600"/>
            <a:chExt cx="5486400" cy="548640"/>
          </a:xfrm>
        </p:grpSpPr>
        <p:sp>
          <p:nvSpPr>
            <p:cNvPr id="7" name="Rectangle 6"/>
            <p:cNvSpPr/>
            <p:nvPr/>
          </p:nvSpPr>
          <p:spPr>
            <a:xfrm>
              <a:off x="4422711" y="3657600"/>
              <a:ext cx="685800" cy="5486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xx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6911" y="3657600"/>
              <a:ext cx="6858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80111" y="3657600"/>
              <a:ext cx="685800" cy="5486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65911" y="3657600"/>
              <a:ext cx="685800" cy="5486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xx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51111" y="3657600"/>
              <a:ext cx="685800" cy="5486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xx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5311" y="3657600"/>
              <a:ext cx="6858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08511" y="3657600"/>
              <a:ext cx="685800" cy="54864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Cur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94311" y="3657600"/>
              <a:ext cx="685800" cy="54864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xx</a:t>
              </a:r>
              <a:endParaRPr lang="en-US" sz="2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29184" y="4542630"/>
            <a:ext cx="1367925" cy="5486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Page 0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516725" y="4173601"/>
            <a:ext cx="181946" cy="346169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545425" y="4542630"/>
            <a:ext cx="685800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xx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173825" y="4542630"/>
            <a:ext cx="685800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xx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102329" y="3983991"/>
            <a:ext cx="86927" cy="56623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812469" y="3970946"/>
            <a:ext cx="3622611" cy="571684"/>
            <a:chOff x="1812469" y="3921959"/>
            <a:chExt cx="3622611" cy="571684"/>
          </a:xfrm>
        </p:grpSpPr>
        <p:cxnSp>
          <p:nvCxnSpPr>
            <p:cNvPr id="23" name="Straight Arrow Connector 22"/>
            <p:cNvCxnSpPr>
              <a:endCxn id="12" idx="0"/>
            </p:cNvCxnSpPr>
            <p:nvPr/>
          </p:nvCxnSpPr>
          <p:spPr>
            <a:xfrm flipH="1">
              <a:off x="2773525" y="4175776"/>
              <a:ext cx="181946" cy="317867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8" idx="0"/>
            </p:cNvCxnSpPr>
            <p:nvPr/>
          </p:nvCxnSpPr>
          <p:spPr>
            <a:xfrm>
              <a:off x="3459325" y="4175776"/>
              <a:ext cx="685800" cy="317867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812469" y="3921959"/>
              <a:ext cx="3622611" cy="2843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Lines previously accessed</a:t>
              </a:r>
              <a:endParaRPr lang="en-US" sz="2000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659466" y="3970946"/>
            <a:ext cx="2361809" cy="2842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Line just accessed</a:t>
            </a:r>
            <a:endParaRPr 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5990437" y="3699692"/>
            <a:ext cx="2361809" cy="2842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Line </a:t>
            </a:r>
            <a:r>
              <a:rPr lang="en-US" sz="2000" dirty="0" err="1" smtClean="0"/>
              <a:t>prefetched</a:t>
            </a:r>
            <a:endParaRPr lang="en-US" sz="2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779875" y="4537528"/>
            <a:ext cx="4114800" cy="12688"/>
            <a:chOff x="2779875" y="4548482"/>
            <a:chExt cx="4114800" cy="497"/>
          </a:xfrm>
        </p:grpSpPr>
        <p:cxnSp>
          <p:nvCxnSpPr>
            <p:cNvPr id="18" name="Curved Connector 17"/>
            <p:cNvCxnSpPr>
              <a:stCxn id="12" idx="0"/>
              <a:endCxn id="19" idx="0"/>
            </p:cNvCxnSpPr>
            <p:nvPr/>
          </p:nvCxnSpPr>
          <p:spPr>
            <a:xfrm rot="5400000" flipH="1" flipV="1">
              <a:off x="4837026" y="2491331"/>
              <a:ext cx="497" cy="4114800"/>
            </a:xfrm>
            <a:prstGeom prst="curvedConnector3">
              <a:avLst>
                <a:gd name="adj1" fmla="val 4655533"/>
              </a:avLst>
            </a:prstGeom>
            <a:ln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8" idx="0"/>
              <a:endCxn id="9" idx="0"/>
            </p:cNvCxnSpPr>
            <p:nvPr/>
          </p:nvCxnSpPr>
          <p:spPr>
            <a:xfrm rot="5400000" flipH="1" flipV="1">
              <a:off x="5522826" y="3177131"/>
              <a:ext cx="497" cy="2743200"/>
            </a:xfrm>
            <a:prstGeom prst="curvedConnector3">
              <a:avLst>
                <a:gd name="adj1" fmla="val 2615865"/>
              </a:avLst>
            </a:prstGeom>
            <a:ln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0" idx="0"/>
              <a:endCxn id="9" idx="0"/>
            </p:cNvCxnSpPr>
            <p:nvPr/>
          </p:nvCxnSpPr>
          <p:spPr>
            <a:xfrm rot="5400000" flipH="1" flipV="1">
              <a:off x="6208626" y="3862931"/>
              <a:ext cx="497" cy="1371600"/>
            </a:xfrm>
            <a:prstGeom prst="curvedConnector3">
              <a:avLst>
                <a:gd name="adj1" fmla="val 1800000"/>
              </a:avLst>
            </a:prstGeom>
            <a:ln>
              <a:solidFill>
                <a:schemeClr val="tx1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0837" y="3938261"/>
            <a:ext cx="8768018" cy="1707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33" grpId="0" animBg="1"/>
      <p:bldP spid="33" grpId="1" animBg="1"/>
      <p:bldP spid="3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PREFETCHing</a:t>
            </a:r>
            <a:r>
              <a:rPr lang="en-US" dirty="0" smtClean="0"/>
              <a:t> IRREGULAR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PC-based prefetching</a:t>
            </a:r>
          </a:p>
          <a:p>
            <a:pPr lvl="1"/>
            <a:r>
              <a:rPr lang="en-US" dirty="0" smtClean="0"/>
              <a:t>Irregular Stream Buffer (</a:t>
            </a:r>
            <a:r>
              <a:rPr lang="en-US" dirty="0" err="1" smtClean="0"/>
              <a:t>Prefetch</a:t>
            </a:r>
            <a:r>
              <a:rPr lang="en-US" dirty="0" smtClean="0"/>
              <a:t> temporal patterns)</a:t>
            </a:r>
          </a:p>
          <a:p>
            <a:pPr lvl="1"/>
            <a:r>
              <a:rPr lang="en-US" dirty="0" smtClean="0"/>
              <a:t>PC / Delta-correlating (</a:t>
            </a:r>
            <a:r>
              <a:rPr lang="en-US" dirty="0" err="1" smtClean="0"/>
              <a:t>Prefetch</a:t>
            </a:r>
            <a:r>
              <a:rPr lang="en-US" dirty="0" smtClean="0"/>
              <a:t> pc-based pattern)</a:t>
            </a:r>
          </a:p>
          <a:p>
            <a:pPr lvl="1"/>
            <a:r>
              <a:rPr lang="en-US" dirty="0" smtClean="0"/>
              <a:t>Delta-Correlating Prediction Tables (DCPT)</a:t>
            </a:r>
          </a:p>
          <a:p>
            <a:pPr lvl="2"/>
            <a:r>
              <a:rPr lang="en-US" sz="2400" dirty="0" smtClean="0"/>
              <a:t>PC | delta | delta | delta | … | last access</a:t>
            </a:r>
          </a:p>
          <a:p>
            <a:pPr lvl="2"/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DCPT Example</a:t>
            </a:r>
            <a:endParaRPr lang="en-US" dirty="0"/>
          </a:p>
          <a:p>
            <a:pPr lvl="1"/>
            <a:r>
              <a:rPr lang="en-US" dirty="0" smtClean="0"/>
              <a:t>Address: 10	11	20	21	30</a:t>
            </a:r>
          </a:p>
          <a:p>
            <a:pPr lvl="1"/>
            <a:r>
              <a:rPr lang="en-US" dirty="0" smtClean="0"/>
              <a:t>Deltas:	       1	       9	       1	       9</a:t>
            </a:r>
          </a:p>
          <a:p>
            <a:pPr lvl="1"/>
            <a:r>
              <a:rPr lang="en-US" dirty="0" err="1" smtClean="0"/>
              <a:t>Prefetch</a:t>
            </a:r>
            <a:r>
              <a:rPr lang="en-US" dirty="0" smtClean="0"/>
              <a:t>: 31	40 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9E78F-ABFD-44CE-894E-3D6432B5FC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Use DCPT to </a:t>
            </a:r>
            <a:r>
              <a:rPr lang="en-US" sz="2800" kern="0" dirty="0" err="1" smtClean="0"/>
              <a:t>prefetch</a:t>
            </a:r>
            <a:r>
              <a:rPr lang="en-US" sz="2800" kern="0" dirty="0" smtClean="0"/>
              <a:t> irregular access patterns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6378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AMPM + DCPT wastes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192213"/>
            <a:ext cx="8901112" cy="48307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AMPM for regular patterns, DCPT for irregular patterns</a:t>
            </a:r>
          </a:p>
          <a:p>
            <a:pPr marL="0" indent="0">
              <a:buNone/>
            </a:pPr>
            <a:r>
              <a:rPr lang="en-US" dirty="0" smtClean="0"/>
              <a:t>But, using both simultaneously wastes bandwidth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29184" y="6126480"/>
            <a:ext cx="8497569" cy="523220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/>
              <a:t>Must combine AMPM+DCPT in </a:t>
            </a:r>
            <a:r>
              <a:rPr lang="en-US" sz="2800" kern="0" dirty="0" err="1" smtClean="0"/>
              <a:t>bw</a:t>
            </a:r>
            <a:r>
              <a:rPr lang="en-US" sz="2800" kern="0" dirty="0" smtClean="0"/>
              <a:t>-efficient manner</a:t>
            </a:r>
            <a:endParaRPr lang="en-US" sz="2800" kern="0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28743"/>
              </p:ext>
            </p:extLst>
          </p:nvPr>
        </p:nvGraphicFramePr>
        <p:xfrm>
          <a:off x="329184" y="2294626"/>
          <a:ext cx="8164576" cy="353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4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Graphic spid="2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prstDash val="sysDash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57188</TotalTime>
  <Words>3423</Words>
  <Application>Microsoft Office PowerPoint</Application>
  <PresentationFormat>On-screen Show (4:3)</PresentationFormat>
  <Paragraphs>635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Towards Bandwidth-efficient prefetching with slim ampm</vt:lpstr>
      <vt:lpstr>Executive Summary</vt:lpstr>
      <vt:lpstr>outline</vt:lpstr>
      <vt:lpstr>Prefetch uses on-chip Bandwidth</vt:lpstr>
      <vt:lpstr>Optimize for Bandwidth</vt:lpstr>
      <vt:lpstr>Hybrid prefetcher for coverage </vt:lpstr>
      <vt:lpstr>Prefetching Regular PATTERNS</vt:lpstr>
      <vt:lpstr>PREFETCHing IRREGULAR PATTERNS</vt:lpstr>
      <vt:lpstr>AMPM + DCPT wastes bandwidth</vt:lpstr>
      <vt:lpstr>1. Co-design AMPM + DCPT</vt:lpstr>
      <vt:lpstr>HYBRID AMPM + DCPT performance</vt:lpstr>
      <vt:lpstr>Optimize for Bandwidth</vt:lpstr>
      <vt:lpstr>WHY Bandwidth Throttle / Smooth</vt:lpstr>
      <vt:lpstr>2. Bandwidth Throttle / Smooth</vt:lpstr>
      <vt:lpstr>Bandwidth smoothing results</vt:lpstr>
      <vt:lpstr>Optimize for Bandwidth</vt:lpstr>
      <vt:lpstr>Prefetch to l3 can reduce l2 load</vt:lpstr>
      <vt:lpstr>3. L3 prefetch implementation</vt:lpstr>
      <vt:lpstr>L3 Prefetch results</vt:lpstr>
      <vt:lpstr>outline</vt:lpstr>
      <vt:lpstr>Prefetch causes Cache Pollution</vt:lpstr>
      <vt:lpstr>POLLUTION via Stale ACCESS map</vt:lpstr>
      <vt:lpstr>Stale maps reduce performance</vt:lpstr>
      <vt:lpstr>Refresh “Access maps”  lower pollution</vt:lpstr>
      <vt:lpstr>Refresh Implementation</vt:lpstr>
      <vt:lpstr>“Access map” refresh performance</vt:lpstr>
      <vt:lpstr>outline</vt:lpstr>
      <vt:lpstr>Slim AMPM</vt:lpstr>
      <vt:lpstr>Parameters</vt:lpstr>
      <vt:lpstr>outline</vt:lpstr>
      <vt:lpstr>Testing framework</vt:lpstr>
      <vt:lpstr>% SPEEDUP over ampm</vt:lpstr>
      <vt:lpstr>% SPEEDUP over no prefetch</vt:lpstr>
      <vt:lpstr>outline</vt:lpstr>
      <vt:lpstr>Executive Summary</vt:lpstr>
      <vt:lpstr>Thank you</vt:lpstr>
    </vt:vector>
  </TitlesOfParts>
  <Company>Communications &amp;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Brooke Novak</dc:creator>
  <cp:lastModifiedBy>Windows User</cp:lastModifiedBy>
  <cp:revision>1871</cp:revision>
  <dcterms:created xsi:type="dcterms:W3CDTF">2009-09-22T15:47:18Z</dcterms:created>
  <dcterms:modified xsi:type="dcterms:W3CDTF">2015-06-12T20:46:19Z</dcterms:modified>
</cp:coreProperties>
</file>