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  <p:sldMasterId id="2147483997" r:id="rId2"/>
  </p:sldMasterIdLst>
  <p:sldIdLst>
    <p:sldId id="25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8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pugsle\Documents\DataPrefetchingChampionship\3x_1B_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pugsle\Documents\DataPrefetchingChampionship\3x_1B_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pugsle\Documents\DataPrefetchingChampionship\3x_1B_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pugsle\Documents\DataPrefetchingChampionship\3x_1B_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pugsle\Documents\DataPrefetchingChampionship\3x_1B_resul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pugsle\Documents\DataPrefetchingChampionship\3x_1B_resul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pugsle\Documents\DataPrefetchingChampionship\3x_1B_resul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pugsle\Documents\DataPrefetchingChampionship\3x_1B_resul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hpugsle\Documents\DataPrefetchingChampionship\3x_1B_resul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('sorted summary'!$E$1:$J$1,'sorted summary'!$L$1:$X$1)</c15:sqref>
                  </c15:fullRef>
                </c:ext>
              </c:extLst>
              <c:f>('sorted summary'!$E$1:$F$1,'sorted summary'!$H$1:$J$1,'sorted summary'!$L$1:$X$1)</c:f>
              <c:strCache>
                <c:ptCount val="18"/>
                <c:pt idx="5">
                  <c:v>ampm_lite</c:v>
                </c:pt>
                <c:pt idx="11">
                  <c:v>ip_stride</c:v>
                </c:pt>
                <c:pt idx="12">
                  <c:v>next_line</c:v>
                </c:pt>
                <c:pt idx="16">
                  <c:v>streamer</c:v>
                </c:pt>
                <c:pt idx="17">
                  <c:v>no_pf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('sorted summary'!$E$8:$J$8,'sorted summary'!$L$8:$X$8)</c15:sqref>
                  </c15:fullRef>
                </c:ext>
              </c:extLst>
              <c:f>('sorted summary'!$E$8:$F$8,'sorted summary'!$H$8:$J$8,'sorted summary'!$L$8:$X$8)</c:f>
              <c:numCache>
                <c:formatCode>General</c:formatCode>
                <c:ptCount val="18"/>
                <c:pt idx="0">
                  <c:v>4.6251542195174427</c:v>
                </c:pt>
                <c:pt idx="1">
                  <c:v>4.609010869154079</c:v>
                </c:pt>
                <c:pt idx="2">
                  <c:v>4.6033466176475581</c:v>
                </c:pt>
                <c:pt idx="3">
                  <c:v>4.5994637312477691</c:v>
                </c:pt>
                <c:pt idx="4">
                  <c:v>4.5894163370916097</c:v>
                </c:pt>
                <c:pt idx="5">
                  <c:v>4.5714690756674994</c:v>
                </c:pt>
                <c:pt idx="6">
                  <c:v>4.4955822501702496</c:v>
                </c:pt>
                <c:pt idx="7">
                  <c:v>4.4846770866325638</c:v>
                </c:pt>
                <c:pt idx="8">
                  <c:v>4.4362643800494617</c:v>
                </c:pt>
                <c:pt idx="9">
                  <c:v>4.4178332278029853</c:v>
                </c:pt>
                <c:pt idx="10">
                  <c:v>4.3913666121105219</c:v>
                </c:pt>
                <c:pt idx="11">
                  <c:v>4.3687470609347789</c:v>
                </c:pt>
                <c:pt idx="12">
                  <c:v>4.3291882078912742</c:v>
                </c:pt>
                <c:pt idx="13">
                  <c:v>4.3262765182666891</c:v>
                </c:pt>
                <c:pt idx="14">
                  <c:v>4.2873373182833969</c:v>
                </c:pt>
                <c:pt idx="15">
                  <c:v>4.0235585497652249</c:v>
                </c:pt>
                <c:pt idx="16">
                  <c:v>4.020126465501729</c:v>
                </c:pt>
                <c:pt idx="1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7667064"/>
        <c:axId val="267674120"/>
      </c:barChart>
      <c:catAx>
        <c:axId val="267667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674120"/>
        <c:crosses val="autoZero"/>
        <c:auto val="1"/>
        <c:lblAlgn val="ctr"/>
        <c:lblOffset val="100"/>
        <c:noMultiLvlLbl val="0"/>
      </c:catAx>
      <c:valAx>
        <c:axId val="267674120"/>
        <c:scaling>
          <c:orientation val="minMax"/>
          <c:min val="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66706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cat>
            <c:strRef>
              <c:f>('sorted summary'!$E$1:$J$1,'sorted summary'!$L$1:$X$1)</c:f>
              <c:strCache>
                <c:ptCount val="19"/>
                <c:pt idx="2">
                  <c:v>seth</c:v>
                </c:pt>
                <c:pt idx="6">
                  <c:v>ampm_lite</c:v>
                </c:pt>
                <c:pt idx="12">
                  <c:v>ip_stride</c:v>
                </c:pt>
                <c:pt idx="13">
                  <c:v>next_line</c:v>
                </c:pt>
                <c:pt idx="17">
                  <c:v>streamer</c:v>
                </c:pt>
                <c:pt idx="18">
                  <c:v>no_pf</c:v>
                </c:pt>
              </c:strCache>
            </c:strRef>
          </c:cat>
          <c:val>
            <c:numRef>
              <c:f>('sorted summary'!$E$8:$J$8,'sorted summary'!$L$8:$X$8)</c:f>
              <c:numCache>
                <c:formatCode>General</c:formatCode>
                <c:ptCount val="19"/>
                <c:pt idx="0">
                  <c:v>4.6251542195174427</c:v>
                </c:pt>
                <c:pt idx="1">
                  <c:v>4.609010869154079</c:v>
                </c:pt>
                <c:pt idx="2">
                  <c:v>4.6046726878956123</c:v>
                </c:pt>
                <c:pt idx="3">
                  <c:v>4.6033466176475581</c:v>
                </c:pt>
                <c:pt idx="4">
                  <c:v>4.5994637312477691</c:v>
                </c:pt>
                <c:pt idx="5">
                  <c:v>4.5894163370916097</c:v>
                </c:pt>
                <c:pt idx="6">
                  <c:v>4.5714690756674994</c:v>
                </c:pt>
                <c:pt idx="7">
                  <c:v>4.4955822501702496</c:v>
                </c:pt>
                <c:pt idx="8">
                  <c:v>4.4846770866325638</c:v>
                </c:pt>
                <c:pt idx="9">
                  <c:v>4.4362643800494617</c:v>
                </c:pt>
                <c:pt idx="10">
                  <c:v>4.4178332278029853</c:v>
                </c:pt>
                <c:pt idx="11">
                  <c:v>4.3913666121105219</c:v>
                </c:pt>
                <c:pt idx="12">
                  <c:v>4.3687470609347789</c:v>
                </c:pt>
                <c:pt idx="13">
                  <c:v>4.3291882078912742</c:v>
                </c:pt>
                <c:pt idx="14">
                  <c:v>4.3262765182666891</c:v>
                </c:pt>
                <c:pt idx="15">
                  <c:v>4.2873373182833969</c:v>
                </c:pt>
                <c:pt idx="16">
                  <c:v>4.0235585497652249</c:v>
                </c:pt>
                <c:pt idx="17">
                  <c:v>4.020126465501729</c:v>
                </c:pt>
                <c:pt idx="1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7673336"/>
        <c:axId val="267669808"/>
      </c:barChart>
      <c:catAx>
        <c:axId val="26767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669808"/>
        <c:crosses val="autoZero"/>
        <c:auto val="1"/>
        <c:lblAlgn val="ctr"/>
        <c:lblOffset val="100"/>
        <c:noMultiLvlLbl val="0"/>
      </c:catAx>
      <c:valAx>
        <c:axId val="267669808"/>
        <c:scaling>
          <c:orientation val="minMax"/>
          <c:min val="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67333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'sorted summary'!$E$1:$X$1</c15:sqref>
                  </c15:fullRef>
                </c:ext>
              </c:extLst>
              <c:f>('sorted summary'!$E$1:$F$1,'sorted summary'!$H$1:$J$1,'sorted summary'!$L$1:$X$1)</c:f>
              <c:strCache>
                <c:ptCount val="18"/>
                <c:pt idx="5">
                  <c:v>ampm_lite</c:v>
                </c:pt>
                <c:pt idx="11">
                  <c:v>ip_stride</c:v>
                </c:pt>
                <c:pt idx="12">
                  <c:v>next_line</c:v>
                </c:pt>
                <c:pt idx="16">
                  <c:v>streamer</c:v>
                </c:pt>
                <c:pt idx="17">
                  <c:v>no_pf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'sorted summary'!$E$3:$X$3</c15:sqref>
                  </c15:fullRef>
                </c:ext>
              </c:extLst>
              <c:f>('sorted summary'!$E$3:$F$3,'sorted summary'!$H$3:$J$3,'sorted summary'!$L$3:$X$3)</c:f>
              <c:numCache>
                <c:formatCode>General</c:formatCode>
                <c:ptCount val="18"/>
                <c:pt idx="0">
                  <c:v>1.182881125019742</c:v>
                </c:pt>
                <c:pt idx="1">
                  <c:v>1.1775405952279387</c:v>
                </c:pt>
                <c:pt idx="2">
                  <c:v>1.1812640578126432</c:v>
                </c:pt>
                <c:pt idx="3">
                  <c:v>1.1843335147964047</c:v>
                </c:pt>
                <c:pt idx="4">
                  <c:v>1.1751538935363974</c:v>
                </c:pt>
                <c:pt idx="5">
                  <c:v>1.1688286394262131</c:v>
                </c:pt>
                <c:pt idx="6">
                  <c:v>1.1557213802575483</c:v>
                </c:pt>
                <c:pt idx="7">
                  <c:v>1.1589595616895643</c:v>
                </c:pt>
                <c:pt idx="8">
                  <c:v>1.1279882040222462</c:v>
                </c:pt>
                <c:pt idx="9">
                  <c:v>1.1191702610205634</c:v>
                </c:pt>
                <c:pt idx="10">
                  <c:v>1.1067180328138029</c:v>
                </c:pt>
                <c:pt idx="11">
                  <c:v>1.1074450627721304</c:v>
                </c:pt>
                <c:pt idx="12">
                  <c:v>1.1099772384398141</c:v>
                </c:pt>
                <c:pt idx="13">
                  <c:v>1.1052653754786836</c:v>
                </c:pt>
                <c:pt idx="14">
                  <c:v>1.0786062980225355</c:v>
                </c:pt>
                <c:pt idx="15">
                  <c:v>1.0203795304282377</c:v>
                </c:pt>
                <c:pt idx="16">
                  <c:v>1.0186005517320478</c:v>
                </c:pt>
                <c:pt idx="1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7667456"/>
        <c:axId val="267667848"/>
      </c:barChart>
      <c:catAx>
        <c:axId val="2676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667848"/>
        <c:crosses val="autoZero"/>
        <c:auto val="1"/>
        <c:lblAlgn val="ctr"/>
        <c:lblOffset val="100"/>
        <c:noMultiLvlLbl val="0"/>
      </c:catAx>
      <c:valAx>
        <c:axId val="267667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66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'sorted summary'!$E$1:$X$1</c15:sqref>
                  </c15:fullRef>
                </c:ext>
              </c:extLst>
              <c:f>('sorted summary'!$E$1:$F$1,'sorted summary'!$H$1:$J$1,'sorted summary'!$L$1:$X$1)</c:f>
              <c:strCache>
                <c:ptCount val="18"/>
                <c:pt idx="5">
                  <c:v>ampm_lite</c:v>
                </c:pt>
                <c:pt idx="11">
                  <c:v>ip_stride</c:v>
                </c:pt>
                <c:pt idx="12">
                  <c:v>next_line</c:v>
                </c:pt>
                <c:pt idx="16">
                  <c:v>streamer</c:v>
                </c:pt>
                <c:pt idx="17">
                  <c:v>no_pf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'sorted summary'!$E$4:$X$4</c15:sqref>
                  </c15:fullRef>
                </c:ext>
              </c:extLst>
              <c:f>('sorted summary'!$E$4:$F$4,'sorted summary'!$H$4:$J$4,'sorted summary'!$L$4:$X$4)</c:f>
              <c:numCache>
                <c:formatCode>General</c:formatCode>
                <c:ptCount val="18"/>
                <c:pt idx="0">
                  <c:v>1.1897747020223579</c:v>
                </c:pt>
                <c:pt idx="1">
                  <c:v>1.1813619605199066</c:v>
                </c:pt>
                <c:pt idx="2">
                  <c:v>1.1770068968213974</c:v>
                </c:pt>
                <c:pt idx="3">
                  <c:v>1.2014326456232614</c:v>
                </c:pt>
                <c:pt idx="4">
                  <c:v>1.1781825516064213</c:v>
                </c:pt>
                <c:pt idx="5">
                  <c:v>1.1677049511000328</c:v>
                </c:pt>
                <c:pt idx="6">
                  <c:v>1.1515534971884054</c:v>
                </c:pt>
                <c:pt idx="7">
                  <c:v>1.1566367767804966</c:v>
                </c:pt>
                <c:pt idx="8">
                  <c:v>1.13965332056067</c:v>
                </c:pt>
                <c:pt idx="9">
                  <c:v>1.1265803328499884</c:v>
                </c:pt>
                <c:pt idx="10">
                  <c:v>1.1186080958686673</c:v>
                </c:pt>
                <c:pt idx="11">
                  <c:v>1.1055668409309678</c:v>
                </c:pt>
                <c:pt idx="12">
                  <c:v>1.1106072757219292</c:v>
                </c:pt>
                <c:pt idx="13">
                  <c:v>1.1109609783416661</c:v>
                </c:pt>
                <c:pt idx="14">
                  <c:v>1.0833187935949184</c:v>
                </c:pt>
                <c:pt idx="15">
                  <c:v>1.0209040894495951</c:v>
                </c:pt>
                <c:pt idx="16">
                  <c:v>1.0160925041025</c:v>
                </c:pt>
                <c:pt idx="1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8237040"/>
        <c:axId val="218238608"/>
      </c:barChart>
      <c:catAx>
        <c:axId val="21823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238608"/>
        <c:crosses val="autoZero"/>
        <c:auto val="1"/>
        <c:lblAlgn val="ctr"/>
        <c:lblOffset val="100"/>
        <c:noMultiLvlLbl val="0"/>
      </c:catAx>
      <c:valAx>
        <c:axId val="218238608"/>
        <c:scaling>
          <c:orientation val="minMax"/>
          <c:max val="1.25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237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'sorted summary'!$E$1:$X$1</c15:sqref>
                  </c15:fullRef>
                </c:ext>
              </c:extLst>
              <c:f>('sorted summary'!$E$1:$F$1,'sorted summary'!$H$1:$J$1,'sorted summary'!$L$1:$X$1)</c:f>
              <c:strCache>
                <c:ptCount val="18"/>
                <c:pt idx="5">
                  <c:v>ampm_lite</c:v>
                </c:pt>
                <c:pt idx="11">
                  <c:v>ip_stride</c:v>
                </c:pt>
                <c:pt idx="12">
                  <c:v>next_line</c:v>
                </c:pt>
                <c:pt idx="16">
                  <c:v>streamer</c:v>
                </c:pt>
                <c:pt idx="17">
                  <c:v>no_pf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'sorted summary'!$E$5:$X$5</c15:sqref>
                  </c15:fullRef>
                </c:ext>
              </c:extLst>
              <c:f>('sorted summary'!$E$5:$F$5,'sorted summary'!$H$5:$J$5,'sorted summary'!$L$5:$X$5)</c:f>
              <c:numCache>
                <c:formatCode>General</c:formatCode>
                <c:ptCount val="18"/>
                <c:pt idx="0">
                  <c:v>1.06969084397265</c:v>
                </c:pt>
                <c:pt idx="1">
                  <c:v>1.0733783331827593</c:v>
                </c:pt>
                <c:pt idx="2">
                  <c:v>1.0659878549624826</c:v>
                </c:pt>
                <c:pt idx="3">
                  <c:v>1.0313490690367919</c:v>
                </c:pt>
                <c:pt idx="4">
                  <c:v>1.0600380259713824</c:v>
                </c:pt>
                <c:pt idx="5">
                  <c:v>1.0669495308145576</c:v>
                </c:pt>
                <c:pt idx="6">
                  <c:v>1.0326081313007482</c:v>
                </c:pt>
                <c:pt idx="7">
                  <c:v>1.0106156582336985</c:v>
                </c:pt>
                <c:pt idx="8">
                  <c:v>1.0409817012160689</c:v>
                </c:pt>
                <c:pt idx="9">
                  <c:v>1.052642739149884</c:v>
                </c:pt>
                <c:pt idx="10">
                  <c:v>1.0475891681170402</c:v>
                </c:pt>
                <c:pt idx="11">
                  <c:v>1.0532359696350022</c:v>
                </c:pt>
                <c:pt idx="12">
                  <c:v>1.0005884961905689</c:v>
                </c:pt>
                <c:pt idx="13">
                  <c:v>1.0077239670369431</c:v>
                </c:pt>
                <c:pt idx="14">
                  <c:v>1.0397188187971007</c:v>
                </c:pt>
                <c:pt idx="15">
                  <c:v>0.95913684141861255</c:v>
                </c:pt>
                <c:pt idx="16">
                  <c:v>0.96257884172894792</c:v>
                </c:pt>
                <c:pt idx="1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8239000"/>
        <c:axId val="218236648"/>
      </c:barChart>
      <c:catAx>
        <c:axId val="2182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236648"/>
        <c:crosses val="autoZero"/>
        <c:auto val="1"/>
        <c:lblAlgn val="ctr"/>
        <c:lblOffset val="100"/>
        <c:noMultiLvlLbl val="0"/>
      </c:catAx>
      <c:valAx>
        <c:axId val="218236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2390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'sorted summary'!$E$1:$X$1</c15:sqref>
                  </c15:fullRef>
                </c:ext>
              </c:extLst>
              <c:f>('sorted summary'!$E$1:$F$1,'sorted summary'!$H$1:$J$1,'sorted summary'!$L$1:$X$1)</c:f>
              <c:strCache>
                <c:ptCount val="18"/>
                <c:pt idx="5">
                  <c:v>ampm_lite</c:v>
                </c:pt>
                <c:pt idx="11">
                  <c:v>ip_stride</c:v>
                </c:pt>
                <c:pt idx="12">
                  <c:v>next_line</c:v>
                </c:pt>
                <c:pt idx="16">
                  <c:v>streamer</c:v>
                </c:pt>
                <c:pt idx="17">
                  <c:v>no_pf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'sorted summary'!$E$6:$X$6</c15:sqref>
                  </c15:fullRef>
                </c:ext>
              </c:extLst>
              <c:f>('sorted summary'!$E$6:$F$6,'sorted summary'!$H$6:$J$6,'sorted summary'!$L$6:$X$6)</c:f>
              <c:numCache>
                <c:formatCode>General</c:formatCode>
                <c:ptCount val="18"/>
                <c:pt idx="0">
                  <c:v>1.1828075485026928</c:v>
                </c:pt>
                <c:pt idx="1">
                  <c:v>1.1767299802234736</c:v>
                </c:pt>
                <c:pt idx="2">
                  <c:v>1.1790878080510354</c:v>
                </c:pt>
                <c:pt idx="3">
                  <c:v>1.1823485017913109</c:v>
                </c:pt>
                <c:pt idx="4">
                  <c:v>1.1760418659774083</c:v>
                </c:pt>
                <c:pt idx="5">
                  <c:v>1.1679859543266959</c:v>
                </c:pt>
                <c:pt idx="6">
                  <c:v>1.1556992414235474</c:v>
                </c:pt>
                <c:pt idx="7">
                  <c:v>1.1584650899288047</c:v>
                </c:pt>
                <c:pt idx="8">
                  <c:v>1.127641154250477</c:v>
                </c:pt>
                <c:pt idx="9">
                  <c:v>1.1194398947825495</c:v>
                </c:pt>
                <c:pt idx="10">
                  <c:v>1.1184513153110118</c:v>
                </c:pt>
                <c:pt idx="11">
                  <c:v>1.1024991875966783</c:v>
                </c:pt>
                <c:pt idx="12">
                  <c:v>1.108015197538962</c:v>
                </c:pt>
                <c:pt idx="13">
                  <c:v>1.1023261974093959</c:v>
                </c:pt>
                <c:pt idx="14">
                  <c:v>1.0856934078688418</c:v>
                </c:pt>
                <c:pt idx="15">
                  <c:v>1.0231380884687793</c:v>
                </c:pt>
                <c:pt idx="16">
                  <c:v>1.0228545679382337</c:v>
                </c:pt>
                <c:pt idx="1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9003344"/>
        <c:axId val="269001776"/>
      </c:barChart>
      <c:catAx>
        <c:axId val="26900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001776"/>
        <c:crosses val="autoZero"/>
        <c:auto val="1"/>
        <c:lblAlgn val="ctr"/>
        <c:lblOffset val="100"/>
        <c:noMultiLvlLbl val="0"/>
      </c:catAx>
      <c:valAx>
        <c:axId val="26900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00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LoadScrambleEffect!$E$2:$X$2</c15:sqref>
                  </c15:fullRef>
                </c:ext>
              </c:extLst>
              <c:f>(LoadScrambleEffect!$E$2:$F$2,LoadScrambleEffect!$H$2:$J$2,LoadScrambleEffect!$L$2:$X$2)</c:f>
              <c:strCache>
                <c:ptCount val="18"/>
                <c:pt idx="5">
                  <c:v>ampm_lite</c:v>
                </c:pt>
                <c:pt idx="11">
                  <c:v>ip_stride</c:v>
                </c:pt>
                <c:pt idx="12">
                  <c:v>next_line</c:v>
                </c:pt>
                <c:pt idx="16">
                  <c:v>streamer</c:v>
                </c:pt>
                <c:pt idx="17">
                  <c:v>no_pf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LoadScrambleEffect!$E$4:$X$4</c15:sqref>
                  </c15:fullRef>
                </c:ext>
              </c:extLst>
              <c:f>(LoadScrambleEffect!$E$4:$F$4,LoadScrambleEffect!$H$4:$J$4,LoadScrambleEffect!$L$4:$X$4)</c:f>
              <c:numCache>
                <c:formatCode>General</c:formatCode>
                <c:ptCount val="18"/>
                <c:pt idx="0">
                  <c:v>0.98819577985207774</c:v>
                </c:pt>
                <c:pt idx="1">
                  <c:v>0.98757693756489018</c:v>
                </c:pt>
                <c:pt idx="2">
                  <c:v>0.98643657836958776</c:v>
                </c:pt>
                <c:pt idx="3">
                  <c:v>0.98660087295696508</c:v>
                </c:pt>
                <c:pt idx="4">
                  <c:v>0.98900399972564867</c:v>
                </c:pt>
                <c:pt idx="5">
                  <c:v>0.98754475118672003</c:v>
                </c:pt>
                <c:pt idx="6">
                  <c:v>0.98823831963341346</c:v>
                </c:pt>
                <c:pt idx="7">
                  <c:v>0.98783560917376267</c:v>
                </c:pt>
                <c:pt idx="8">
                  <c:v>0.98795319200239096</c:v>
                </c:pt>
                <c:pt idx="9">
                  <c:v>0.98849534436627351</c:v>
                </c:pt>
                <c:pt idx="10">
                  <c:v>0.99873462704071192</c:v>
                </c:pt>
                <c:pt idx="11">
                  <c:v>0.98384367088947622</c:v>
                </c:pt>
                <c:pt idx="12">
                  <c:v>0.98651036684757409</c:v>
                </c:pt>
                <c:pt idx="13">
                  <c:v>0.98562922645387196</c:v>
                </c:pt>
                <c:pt idx="14">
                  <c:v>0.99475071132635651</c:v>
                </c:pt>
                <c:pt idx="15">
                  <c:v>0.99092896720220192</c:v>
                </c:pt>
                <c:pt idx="16">
                  <c:v>0.99238454299153156</c:v>
                </c:pt>
                <c:pt idx="17">
                  <c:v>0.98825725054841929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9000600"/>
        <c:axId val="269006480"/>
      </c:barChart>
      <c:catAx>
        <c:axId val="269000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006480"/>
        <c:crosses val="autoZero"/>
        <c:auto val="1"/>
        <c:lblAlgn val="ctr"/>
        <c:lblOffset val="100"/>
        <c:noMultiLvlLbl val="0"/>
      </c:catAx>
      <c:valAx>
        <c:axId val="26900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000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'sorted summary'!$C$1:$X$1</c15:sqref>
                  </c15:fullRef>
                </c:ext>
              </c:extLst>
              <c:f>('sorted summary'!$C$1:$F$1,'sorted summary'!$H$1:$J$1,'sorted summary'!$L$1:$X$1)</c:f>
              <c:strCache>
                <c:ptCount val="20"/>
                <c:pt idx="0">
                  <c:v>max</c:v>
                </c:pt>
                <c:pt idx="7">
                  <c:v>ampm_lite</c:v>
                </c:pt>
                <c:pt idx="13">
                  <c:v>ip_stride</c:v>
                </c:pt>
                <c:pt idx="14">
                  <c:v>next_line</c:v>
                </c:pt>
                <c:pt idx="18">
                  <c:v>streamer</c:v>
                </c:pt>
                <c:pt idx="19">
                  <c:v>no_pf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'sorted summary'!$C$8:$X$8</c15:sqref>
                  </c15:fullRef>
                </c:ext>
              </c:extLst>
              <c:f>('sorted summary'!$C$8:$F$8,'sorted summary'!$H$8:$J$8,'sorted summary'!$L$8:$X$8)</c:f>
              <c:numCache>
                <c:formatCode>General</c:formatCode>
                <c:ptCount val="20"/>
                <c:pt idx="0">
                  <c:v>4.8035255036345008</c:v>
                </c:pt>
                <c:pt idx="2">
                  <c:v>4.6251542195174427</c:v>
                </c:pt>
                <c:pt idx="3">
                  <c:v>4.609010869154079</c:v>
                </c:pt>
                <c:pt idx="4">
                  <c:v>4.6033466176475581</c:v>
                </c:pt>
                <c:pt idx="5">
                  <c:v>4.5994637312477691</c:v>
                </c:pt>
                <c:pt idx="6">
                  <c:v>4.5894163370916097</c:v>
                </c:pt>
                <c:pt idx="7">
                  <c:v>4.5714690756674994</c:v>
                </c:pt>
                <c:pt idx="8">
                  <c:v>4.4955822501702496</c:v>
                </c:pt>
                <c:pt idx="9">
                  <c:v>4.4846770866325638</c:v>
                </c:pt>
                <c:pt idx="10">
                  <c:v>4.4362643800494617</c:v>
                </c:pt>
                <c:pt idx="11">
                  <c:v>4.4178332278029853</c:v>
                </c:pt>
                <c:pt idx="12">
                  <c:v>4.3913666121105219</c:v>
                </c:pt>
                <c:pt idx="13">
                  <c:v>4.3687470609347789</c:v>
                </c:pt>
                <c:pt idx="14">
                  <c:v>4.3291882078912742</c:v>
                </c:pt>
                <c:pt idx="15">
                  <c:v>4.3262765182666891</c:v>
                </c:pt>
                <c:pt idx="16">
                  <c:v>4.2873373182833969</c:v>
                </c:pt>
                <c:pt idx="17">
                  <c:v>4.0235585497652249</c:v>
                </c:pt>
                <c:pt idx="18">
                  <c:v>4.020126465501729</c:v>
                </c:pt>
                <c:pt idx="1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9003736"/>
        <c:axId val="269002952"/>
      </c:barChart>
      <c:catAx>
        <c:axId val="26900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002952"/>
        <c:crosses val="autoZero"/>
        <c:auto val="1"/>
        <c:lblAlgn val="ctr"/>
        <c:lblOffset val="100"/>
        <c:noMultiLvlLbl val="0"/>
      </c:catAx>
      <c:valAx>
        <c:axId val="269002952"/>
        <c:scaling>
          <c:orientation val="minMax"/>
          <c:min val="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00373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'sorted summary'!$C$1:$X$1</c15:sqref>
                  </c15:fullRef>
                </c:ext>
              </c:extLst>
              <c:f>('sorted summary'!$C$1:$F$1,'sorted summary'!$H$1:$J$1,'sorted summary'!$L$1:$X$1)</c:f>
              <c:strCache>
                <c:ptCount val="20"/>
                <c:pt idx="0">
                  <c:v>max</c:v>
                </c:pt>
                <c:pt idx="7">
                  <c:v>ampm_lite</c:v>
                </c:pt>
                <c:pt idx="13">
                  <c:v>ip_stride</c:v>
                </c:pt>
                <c:pt idx="14">
                  <c:v>next_line</c:v>
                </c:pt>
                <c:pt idx="18">
                  <c:v>streamer</c:v>
                </c:pt>
                <c:pt idx="19">
                  <c:v>no_pf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'sorted summary'!$C$8:$X$8</c15:sqref>
                  </c15:fullRef>
                </c:ext>
              </c:extLst>
              <c:f>('sorted summary'!$C$8:$F$8,'sorted summary'!$H$8:$J$8,'sorted summary'!$L$8:$X$8)</c:f>
              <c:numCache>
                <c:formatCode>General</c:formatCode>
                <c:ptCount val="20"/>
                <c:pt idx="0">
                  <c:v>4.8035255036345008</c:v>
                </c:pt>
                <c:pt idx="2">
                  <c:v>4.6251542195174427</c:v>
                </c:pt>
                <c:pt idx="3">
                  <c:v>4.609010869154079</c:v>
                </c:pt>
                <c:pt idx="4">
                  <c:v>4.6033466176475581</c:v>
                </c:pt>
                <c:pt idx="5">
                  <c:v>4.5994637312477691</c:v>
                </c:pt>
                <c:pt idx="6">
                  <c:v>4.5894163370916097</c:v>
                </c:pt>
                <c:pt idx="7">
                  <c:v>4.5714690756674994</c:v>
                </c:pt>
                <c:pt idx="8">
                  <c:v>4.4955822501702496</c:v>
                </c:pt>
                <c:pt idx="9">
                  <c:v>4.4846770866325638</c:v>
                </c:pt>
                <c:pt idx="10">
                  <c:v>4.4362643800494617</c:v>
                </c:pt>
                <c:pt idx="11">
                  <c:v>4.4178332278029853</c:v>
                </c:pt>
                <c:pt idx="12">
                  <c:v>4.3913666121105219</c:v>
                </c:pt>
                <c:pt idx="13">
                  <c:v>4.3687470609347789</c:v>
                </c:pt>
                <c:pt idx="14">
                  <c:v>4.3291882078912742</c:v>
                </c:pt>
                <c:pt idx="15">
                  <c:v>4.3262765182666891</c:v>
                </c:pt>
                <c:pt idx="16">
                  <c:v>4.2873373182833969</c:v>
                </c:pt>
                <c:pt idx="17">
                  <c:v>4.0235585497652249</c:v>
                </c:pt>
                <c:pt idx="18">
                  <c:v>4.020126465501729</c:v>
                </c:pt>
                <c:pt idx="1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9001384"/>
        <c:axId val="269002168"/>
      </c:barChart>
      <c:catAx>
        <c:axId val="26900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002168"/>
        <c:crosses val="autoZero"/>
        <c:auto val="1"/>
        <c:lblAlgn val="ctr"/>
        <c:lblOffset val="100"/>
        <c:noMultiLvlLbl val="0"/>
      </c:catAx>
      <c:valAx>
        <c:axId val="269002168"/>
        <c:scaling>
          <c:orientation val="minMax"/>
          <c:min val="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00138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9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9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00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0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58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52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0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78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5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434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0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00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4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09033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473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424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369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73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2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5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8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3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3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3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4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5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F60E5D0-76C1-4E0B-906E-4DEAC8CF380A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49E5-B043-4FA9-B4F2-129C28328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3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  <p:sldLayoutId id="2147484009" r:id="rId12"/>
    <p:sldLayoutId id="2147484010" r:id="rId13"/>
    <p:sldLayoutId id="2147484011" r:id="rId14"/>
    <p:sldLayoutId id="2147484012" r:id="rId15"/>
    <p:sldLayoutId id="2147484013" r:id="rId16"/>
    <p:sldLayoutId id="21474840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Data Prefetching </a:t>
            </a:r>
            <a:r>
              <a:rPr lang="en-US" dirty="0" smtClean="0"/>
              <a:t>Championship</a:t>
            </a:r>
            <a:br>
              <a:rPr lang="en-US" dirty="0" smtClean="0"/>
            </a:br>
            <a:r>
              <a:rPr lang="en-US" sz="4000" dirty="0" smtClean="0"/>
              <a:t>Results and Awards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Seth </a:t>
            </a:r>
            <a:r>
              <a:rPr lang="en-US" dirty="0" err="1" smtClean="0"/>
              <a:t>Pugsley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60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Scrambled Loads Scores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21072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581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Scrambling Loads:</a:t>
            </a:r>
            <a:br>
              <a:rPr lang="en-US" dirty="0" smtClean="0"/>
            </a:br>
            <a:r>
              <a:rPr lang="en-US" dirty="0" smtClean="0"/>
              <a:t>IPC(scrambled)/IPC(default)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67018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4667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Idealized Total Score:</a:t>
            </a:r>
            <a:br>
              <a:rPr lang="en-US" dirty="0" smtClean="0"/>
            </a:br>
            <a:r>
              <a:rPr lang="en-US" dirty="0" smtClean="0"/>
              <a:t>Max(All </a:t>
            </a:r>
            <a:r>
              <a:rPr lang="en-US" dirty="0" err="1" smtClean="0"/>
              <a:t>Prefetchers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037121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5480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Accepted Workshop </a:t>
            </a:r>
            <a:r>
              <a:rPr lang="en-US" dirty="0" err="1" smtClean="0"/>
              <a:t>Prefetchers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Scores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89986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5594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64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3rd place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Prefetching On-time and When It </a:t>
            </a:r>
            <a:r>
              <a:rPr lang="en-US" dirty="0" smtClean="0"/>
              <a:t>Works</a:t>
            </a:r>
          </a:p>
          <a:p>
            <a:pPr lvl="1"/>
            <a:r>
              <a:rPr lang="nn-NO" dirty="0"/>
              <a:t>Ibrahim Burak Karsli, Mustafa Cavus, </a:t>
            </a:r>
            <a:r>
              <a:rPr lang="nn-NO" dirty="0" smtClean="0"/>
              <a:t>and Resit Sendag</a:t>
            </a:r>
          </a:p>
        </p:txBody>
      </p:sp>
    </p:spTree>
    <p:extLst>
      <p:ext uri="{BB962C8B-B14F-4D97-AF65-F5344CB8AC3E}">
        <p14:creationId xmlns:p14="http://schemas.microsoft.com/office/powerpoint/2010/main" val="13471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3rd place - </a:t>
            </a:r>
            <a:r>
              <a:rPr lang="en-US" dirty="0"/>
              <a:t>Prefetching On-time and When It </a:t>
            </a:r>
            <a:r>
              <a:rPr lang="en-US" dirty="0" smtClean="0"/>
              <a:t>Works</a:t>
            </a:r>
          </a:p>
          <a:p>
            <a:pPr lvl="1"/>
            <a:r>
              <a:rPr lang="nn-NO" dirty="0"/>
              <a:t>Ibrahim Burak Karsli, Mustafa Cavus, </a:t>
            </a:r>
            <a:r>
              <a:rPr lang="nn-NO" dirty="0" smtClean="0"/>
              <a:t>and Resit Sendag</a:t>
            </a:r>
          </a:p>
          <a:p>
            <a:r>
              <a:rPr lang="nn-NO" dirty="0" smtClean="0"/>
              <a:t>2nd place - </a:t>
            </a:r>
            <a:r>
              <a:rPr lang="en-US" dirty="0"/>
              <a:t>Towards Bandwidth-Efficient Prefetching with Slim </a:t>
            </a:r>
            <a:r>
              <a:rPr lang="en-US" dirty="0" smtClean="0"/>
              <a:t>AMPM</a:t>
            </a:r>
          </a:p>
          <a:p>
            <a:pPr lvl="1"/>
            <a:r>
              <a:rPr lang="nn-NO" dirty="0"/>
              <a:t>Vinson </a:t>
            </a:r>
            <a:r>
              <a:rPr lang="nn-NO" dirty="0" smtClean="0"/>
              <a:t>Young and Ajit </a:t>
            </a:r>
            <a:r>
              <a:rPr lang="nn-NO" dirty="0"/>
              <a:t>Krisshna</a:t>
            </a:r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2296633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3rd place - </a:t>
            </a:r>
            <a:r>
              <a:rPr lang="en-US" dirty="0"/>
              <a:t>Prefetching On-time and When It </a:t>
            </a:r>
            <a:r>
              <a:rPr lang="en-US" dirty="0" smtClean="0"/>
              <a:t>Works</a:t>
            </a:r>
          </a:p>
          <a:p>
            <a:pPr lvl="1"/>
            <a:r>
              <a:rPr lang="nn-NO" dirty="0"/>
              <a:t>Ibrahim Burak Karsli, Mustafa Cavus, </a:t>
            </a:r>
            <a:r>
              <a:rPr lang="nn-NO" dirty="0" smtClean="0"/>
              <a:t>and Resit Sendag</a:t>
            </a:r>
          </a:p>
          <a:p>
            <a:r>
              <a:rPr lang="nn-NO" dirty="0" smtClean="0"/>
              <a:t>2nd place - </a:t>
            </a:r>
            <a:r>
              <a:rPr lang="en-US" dirty="0"/>
              <a:t>Towards Bandwidth-Efficient Prefetching with Slim </a:t>
            </a:r>
            <a:r>
              <a:rPr lang="en-US" dirty="0" smtClean="0"/>
              <a:t>AMPM</a:t>
            </a:r>
          </a:p>
          <a:p>
            <a:pPr lvl="1"/>
            <a:r>
              <a:rPr lang="nn-NO" dirty="0"/>
              <a:t>Vinson </a:t>
            </a:r>
            <a:r>
              <a:rPr lang="nn-NO" dirty="0" smtClean="0"/>
              <a:t>Young and Ajit Krisshna</a:t>
            </a:r>
            <a:endParaRPr lang="nn-NO" dirty="0"/>
          </a:p>
          <a:p>
            <a:r>
              <a:rPr lang="nn-NO" dirty="0" smtClean="0"/>
              <a:t>1st place </a:t>
            </a:r>
            <a:r>
              <a:rPr lang="nn-NO" dirty="0"/>
              <a:t>- A Best-Offset </a:t>
            </a:r>
            <a:r>
              <a:rPr lang="nn-NO" dirty="0" smtClean="0"/>
              <a:t>Prefetcher</a:t>
            </a:r>
          </a:p>
          <a:p>
            <a:pPr lvl="1"/>
            <a:r>
              <a:rPr lang="nn-NO" dirty="0"/>
              <a:t>Pierre Michaud</a:t>
            </a:r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2494291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participating!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8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thanks to Hyesoon Kim and the Program Committee</a:t>
            </a:r>
          </a:p>
          <a:p>
            <a:pPr marL="457200" lvl="1" indent="0">
              <a:buNone/>
            </a:pPr>
            <a:r>
              <a:rPr lang="en-US" dirty="0" err="1"/>
              <a:t>Babak</a:t>
            </a:r>
            <a:r>
              <a:rPr lang="en-US" dirty="0"/>
              <a:t> </a:t>
            </a:r>
            <a:r>
              <a:rPr lang="en-US" dirty="0" err="1"/>
              <a:t>Falsafi</a:t>
            </a:r>
            <a:r>
              <a:rPr lang="en-US" dirty="0"/>
              <a:t>		Mike </a:t>
            </a:r>
            <a:r>
              <a:rPr lang="en-US" dirty="0" err="1"/>
              <a:t>Ferdman</a:t>
            </a:r>
            <a:r>
              <a:rPr lang="en-US" dirty="0"/>
              <a:t>		</a:t>
            </a:r>
            <a:r>
              <a:rPr lang="en-US" dirty="0" err="1"/>
              <a:t>Aamer</a:t>
            </a:r>
            <a:r>
              <a:rPr lang="en-US" dirty="0"/>
              <a:t> Jaleel</a:t>
            </a:r>
          </a:p>
          <a:p>
            <a:pPr marL="457200" lvl="1" indent="0">
              <a:buNone/>
            </a:pPr>
            <a:r>
              <a:rPr lang="en-US" dirty="0"/>
              <a:t>Daniel Jiménez		Calvin Lin			</a:t>
            </a:r>
            <a:r>
              <a:rPr lang="en-US" dirty="0" err="1"/>
              <a:t>Moin</a:t>
            </a:r>
            <a:r>
              <a:rPr lang="en-US" dirty="0"/>
              <a:t> Qureshi</a:t>
            </a:r>
          </a:p>
          <a:p>
            <a:pPr marL="457200" lvl="1" indent="0">
              <a:buNone/>
            </a:pPr>
            <a:r>
              <a:rPr lang="en-US" dirty="0"/>
              <a:t>Eric Rotenberg		Thomas </a:t>
            </a:r>
            <a:r>
              <a:rPr lang="en-US" dirty="0" err="1"/>
              <a:t>Wenisch</a:t>
            </a:r>
            <a:endParaRPr lang="en-US" dirty="0"/>
          </a:p>
          <a:p>
            <a:r>
              <a:rPr lang="en-US" dirty="0" smtClean="0"/>
              <a:t>Thanks to Alaa Alameldeen and Chris Wilkerson at Intel Labs</a:t>
            </a:r>
          </a:p>
          <a:p>
            <a:r>
              <a:rPr lang="en-US" dirty="0" smtClean="0"/>
              <a:t>Thanks also to submission chair </a:t>
            </a:r>
            <a:r>
              <a:rPr lang="en-US" dirty="0" err="1" smtClean="0"/>
              <a:t>Hyojong</a:t>
            </a:r>
            <a:r>
              <a:rPr lang="en-US" dirty="0" smtClean="0"/>
              <a:t> Kim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029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DPC2Sim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Core - 3.2 GHz, 6-wide, 256 ROB</a:t>
            </a:r>
          </a:p>
          <a:p>
            <a:r>
              <a:rPr lang="en-US" dirty="0" smtClean="0"/>
              <a:t>3 level cache hierarchy</a:t>
            </a:r>
          </a:p>
          <a:p>
            <a:pPr lvl="1"/>
            <a:r>
              <a:rPr lang="en-US" dirty="0" smtClean="0"/>
              <a:t>16 KB L1D, 128 KB L2, 1 MB L3</a:t>
            </a:r>
          </a:p>
          <a:p>
            <a:r>
              <a:rPr lang="en-US" dirty="0" smtClean="0"/>
              <a:t>1 channel 64-bit 1600 MT/s DDR3 channel</a:t>
            </a:r>
          </a:p>
          <a:p>
            <a:r>
              <a:rPr lang="en-US" dirty="0" smtClean="0"/>
              <a:t>Prefetching all done at the L2 level</a:t>
            </a:r>
          </a:p>
          <a:p>
            <a:pPr lvl="1"/>
            <a:r>
              <a:rPr lang="en-US" dirty="0" smtClean="0"/>
              <a:t>L2 read event is the entry point into the </a:t>
            </a:r>
            <a:r>
              <a:rPr lang="en-US" dirty="0" err="1" smtClean="0"/>
              <a:t>prefetcher</a:t>
            </a:r>
            <a:endParaRPr lang="en-US" dirty="0" smtClean="0"/>
          </a:p>
          <a:p>
            <a:pPr lvl="1"/>
            <a:r>
              <a:rPr lang="en-US" dirty="0" err="1" smtClean="0"/>
              <a:t>Prefetches</a:t>
            </a:r>
            <a:r>
              <a:rPr lang="en-US" dirty="0" smtClean="0"/>
              <a:t> inserted into the L2 read queue</a:t>
            </a:r>
          </a:p>
          <a:p>
            <a:r>
              <a:rPr lang="en-US" dirty="0"/>
              <a:t>void </a:t>
            </a:r>
            <a:r>
              <a:rPr lang="en-US" dirty="0" smtClean="0"/>
              <a:t>l2_prefetcher_operate(</a:t>
            </a:r>
            <a:r>
              <a:rPr lang="en-US" dirty="0" err="1" smtClean="0"/>
              <a:t>cpu_num</a:t>
            </a:r>
            <a:r>
              <a:rPr lang="en-US" dirty="0"/>
              <a:t>, </a:t>
            </a:r>
            <a:r>
              <a:rPr lang="en-US" dirty="0" err="1" smtClean="0"/>
              <a:t>addr</a:t>
            </a:r>
            <a:r>
              <a:rPr lang="en-US" dirty="0"/>
              <a:t>, </a:t>
            </a:r>
            <a:r>
              <a:rPr lang="en-US" dirty="0" smtClean="0"/>
              <a:t>PC, </a:t>
            </a:r>
            <a:r>
              <a:rPr lang="en-US" dirty="0" err="1" smtClean="0"/>
              <a:t>cache_hit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MSHR, read queue occupancy, cycle 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3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Championship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configurations</a:t>
            </a:r>
          </a:p>
          <a:p>
            <a:pPr lvl="1"/>
            <a:r>
              <a:rPr lang="en-US" dirty="0" smtClean="0"/>
              <a:t>Default (no knobs)</a:t>
            </a:r>
          </a:p>
          <a:p>
            <a:pPr lvl="1"/>
            <a:r>
              <a:rPr lang="en-US" dirty="0" smtClean="0"/>
              <a:t>Small LLC</a:t>
            </a:r>
          </a:p>
          <a:p>
            <a:pPr lvl="1"/>
            <a:r>
              <a:rPr lang="en-US" dirty="0" smtClean="0"/>
              <a:t>Low bandwidth</a:t>
            </a:r>
          </a:p>
          <a:p>
            <a:pPr lvl="1"/>
            <a:r>
              <a:rPr lang="en-US" dirty="0" smtClean="0"/>
              <a:t>Scrambled loads</a:t>
            </a:r>
          </a:p>
          <a:p>
            <a:r>
              <a:rPr lang="en-US" dirty="0" smtClean="0"/>
              <a:t>Score for each configuration</a:t>
            </a:r>
          </a:p>
          <a:p>
            <a:pPr lvl="1"/>
            <a:r>
              <a:rPr lang="en-US" dirty="0" err="1" smtClean="0"/>
              <a:t>Geomean</a:t>
            </a:r>
            <a:r>
              <a:rPr lang="en-US" dirty="0" smtClean="0"/>
              <a:t>((</a:t>
            </a:r>
            <a:r>
              <a:rPr lang="en-US" dirty="0" err="1" smtClean="0"/>
              <a:t>Prefetcher</a:t>
            </a:r>
            <a:r>
              <a:rPr lang="en-US" dirty="0" smtClean="0"/>
              <a:t> IPC) / (No </a:t>
            </a:r>
            <a:r>
              <a:rPr lang="en-US" dirty="0" err="1" smtClean="0"/>
              <a:t>prefetcher</a:t>
            </a:r>
            <a:r>
              <a:rPr lang="en-US" dirty="0" smtClean="0"/>
              <a:t> IPC))</a:t>
            </a:r>
          </a:p>
          <a:p>
            <a:r>
              <a:rPr lang="en-US" dirty="0" smtClean="0"/>
              <a:t>Final score is sum of 4 scores</a:t>
            </a:r>
          </a:p>
          <a:p>
            <a:r>
              <a:rPr lang="en-US" dirty="0" smtClean="0"/>
              <a:t>(20 SPEC CPU 2006 workloads) x (3 traces/workload) x (1 B instructions/trace) x (4 configurations) = 240 B simulated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5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Scores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308450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335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Scores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370715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8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Configuration Scores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59946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296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LLC Scores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9451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747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Bandwidth Scores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92129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379681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</TotalTime>
  <Words>288</Words>
  <Application>Microsoft Office PowerPoint</Application>
  <PresentationFormat>Widescreen</PresentationFormat>
  <Paragraphs>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Ion</vt:lpstr>
      <vt:lpstr>2nd Data Prefetching Championship Results and Awards</vt:lpstr>
      <vt:lpstr>Thanks!</vt:lpstr>
      <vt:lpstr>DPC2Sim Parameters</vt:lpstr>
      <vt:lpstr>Championship Scoring</vt:lpstr>
      <vt:lpstr>Total Scores</vt:lpstr>
      <vt:lpstr>Total Scores</vt:lpstr>
      <vt:lpstr>Default Configuration Scores</vt:lpstr>
      <vt:lpstr>Small LLC Scores</vt:lpstr>
      <vt:lpstr>Low Bandwidth Scores</vt:lpstr>
      <vt:lpstr>Scrambled Loads Scores</vt:lpstr>
      <vt:lpstr>Effect of Scrambling Loads: IPC(scrambled)/IPC(default)</vt:lpstr>
      <vt:lpstr>Idealized Total Score: Max(All Prefetchers)</vt:lpstr>
      <vt:lpstr>Accepted Workshop Prefetchers Scores</vt:lpstr>
      <vt:lpstr>Awards</vt:lpstr>
      <vt:lpstr>Awards</vt:lpstr>
      <vt:lpstr>Awards</vt:lpstr>
      <vt:lpstr>Awards</vt:lpstr>
      <vt:lpstr>Thanks for participating!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Data Prefetching Championship</dc:title>
  <dc:creator>Pugsley, Seth H</dc:creator>
  <cp:lastModifiedBy>Pugsley, Seth H</cp:lastModifiedBy>
  <cp:revision>74</cp:revision>
  <dcterms:created xsi:type="dcterms:W3CDTF">2015-06-10T19:48:53Z</dcterms:created>
  <dcterms:modified xsi:type="dcterms:W3CDTF">2015-06-16T18:30:29Z</dcterms:modified>
</cp:coreProperties>
</file>